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313" r:id="rId3"/>
    <p:sldId id="315" r:id="rId4"/>
    <p:sldId id="286" r:id="rId5"/>
    <p:sldId id="312" r:id="rId6"/>
    <p:sldId id="311" r:id="rId7"/>
    <p:sldId id="292" r:id="rId8"/>
    <p:sldId id="290" r:id="rId9"/>
    <p:sldId id="291" r:id="rId10"/>
    <p:sldId id="309" r:id="rId11"/>
    <p:sldId id="310" r:id="rId12"/>
    <p:sldId id="293" r:id="rId13"/>
    <p:sldId id="289" r:id="rId14"/>
    <p:sldId id="294" r:id="rId15"/>
    <p:sldId id="295" r:id="rId16"/>
    <p:sldId id="296" r:id="rId17"/>
    <p:sldId id="297" r:id="rId18"/>
    <p:sldId id="298" r:id="rId19"/>
    <p:sldId id="299" r:id="rId20"/>
    <p:sldId id="300" r:id="rId21"/>
    <p:sldId id="302" r:id="rId22"/>
    <p:sldId id="303" r:id="rId23"/>
    <p:sldId id="304" r:id="rId24"/>
    <p:sldId id="305" r:id="rId25"/>
    <p:sldId id="306" r:id="rId26"/>
    <p:sldId id="307" r:id="rId27"/>
    <p:sldId id="283" r:id="rId28"/>
    <p:sldId id="319" r:id="rId29"/>
    <p:sldId id="284" r:id="rId30"/>
    <p:sldId id="308" r:id="rId31"/>
    <p:sldId id="316" r:id="rId32"/>
    <p:sldId id="318" r:id="rId33"/>
    <p:sldId id="31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60"/>
  </p:normalViewPr>
  <p:slideViewPr>
    <p:cSldViewPr snapToGrid="0">
      <p:cViewPr varScale="1">
        <p:scale>
          <a:sx n="55" d="100"/>
          <a:sy n="55" d="100"/>
        </p:scale>
        <p:origin x="11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383304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295111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353445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4016949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262532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429424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375463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296951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164128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154694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357184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149109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196309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346135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252174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5A09A9-8DDF-4C9A-ADD9-CAFD1F3F25C9}" type="datetimeFigureOut">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379265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525A09A9-8DDF-4C9A-ADD9-CAFD1F3F25C9}" type="datetimeFigureOut">
              <a:rPr lang="en-US" smtClean="0"/>
              <a:t>4/11/2023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3D21018C-3A7E-4DBC-B4A5-F55013788727}" type="slidenum">
              <a:rPr lang="en-US" smtClean="0"/>
              <a:t>‹#›</a:t>
            </a:fld>
            <a:endParaRPr lang="en-US" dirty="0"/>
          </a:p>
        </p:txBody>
      </p:sp>
    </p:spTree>
    <p:extLst>
      <p:ext uri="{BB962C8B-B14F-4D97-AF65-F5344CB8AC3E}">
        <p14:creationId xmlns:p14="http://schemas.microsoft.com/office/powerpoint/2010/main" val="411883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25A09A9-8DDF-4C9A-ADD9-CAFD1F3F25C9}" type="datetimeFigureOut">
              <a:rPr lang="en-US" smtClean="0"/>
              <a:t>4/11/2023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D21018C-3A7E-4DBC-B4A5-F55013788727}" type="slidenum">
              <a:rPr lang="en-US" smtClean="0"/>
              <a:t>‹#›</a:t>
            </a:fld>
            <a:endParaRPr lang="en-US" dirty="0"/>
          </a:p>
        </p:txBody>
      </p:sp>
    </p:spTree>
    <p:extLst>
      <p:ext uri="{BB962C8B-B14F-4D97-AF65-F5344CB8AC3E}">
        <p14:creationId xmlns:p14="http://schemas.microsoft.com/office/powerpoint/2010/main" val="2408150021"/>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proofmart.com/product/question-mark-sign-png-images-transparent-background-free-download/"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hyperlink" Target="https://svgsilh.com/de/4caf50/image/311699.html" TargetMode="Externa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pixabay.com/en/question-mark-note-duplicate-211076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weightymatters.ca/2015/05/when-it-comes-to-lifestyle-change.html"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universityofscrantonlibrary/3973828477/"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A151FE-4D9F-2317-B884-4CBAE12E6BD1}"/>
              </a:ext>
            </a:extLst>
          </p:cNvPr>
          <p:cNvSpPr txBox="1"/>
          <p:nvPr/>
        </p:nvSpPr>
        <p:spPr>
          <a:xfrm>
            <a:off x="0" y="1882891"/>
            <a:ext cx="12058072" cy="1569660"/>
          </a:xfrm>
          <a:prstGeom prst="rect">
            <a:avLst/>
          </a:prstGeom>
          <a:noFill/>
        </p:spPr>
        <p:txBody>
          <a:bodyPr wrap="square" rtlCol="0">
            <a:spAutoFit/>
          </a:bodyPr>
          <a:lstStyle/>
          <a:p>
            <a:pPr algn="ctr"/>
            <a:r>
              <a:rPr lang="en-US" sz="4800" b="1" dirty="0">
                <a:solidFill>
                  <a:srgbClr val="FFC000"/>
                </a:solidFill>
                <a:latin typeface="Arial Black" panose="020B0A04020102020204" pitchFamily="34" charset="0"/>
                <a:cs typeface="Calibri" panose="020F0502020204030204" pitchFamily="34" charset="0"/>
              </a:rPr>
              <a:t>How can Sussex County </a:t>
            </a:r>
          </a:p>
          <a:p>
            <a:pPr algn="ctr"/>
            <a:r>
              <a:rPr lang="en-US" sz="4800" b="1" dirty="0">
                <a:solidFill>
                  <a:srgbClr val="FFC000"/>
                </a:solidFill>
                <a:latin typeface="Arial Black" panose="020B0A04020102020204" pitchFamily="34" charset="0"/>
                <a:cs typeface="Calibri" panose="020F0502020204030204" pitchFamily="34" charset="0"/>
              </a:rPr>
              <a:t>better protect our trees!</a:t>
            </a:r>
          </a:p>
        </p:txBody>
      </p:sp>
      <p:pic>
        <p:nvPicPr>
          <p:cNvPr id="3" name="Picture 2">
            <a:extLst>
              <a:ext uri="{FF2B5EF4-FFF2-40B4-BE49-F238E27FC236}">
                <a16:creationId xmlns:a16="http://schemas.microsoft.com/office/drawing/2014/main" id="{4677D5B7-5455-7982-4610-3110BE1E35C1}"/>
              </a:ext>
            </a:extLst>
          </p:cNvPr>
          <p:cNvPicPr>
            <a:picLocks noChangeAspect="1"/>
          </p:cNvPicPr>
          <p:nvPr/>
        </p:nvPicPr>
        <p:blipFill>
          <a:blip r:embed="rId2"/>
          <a:stretch>
            <a:fillRect/>
          </a:stretch>
        </p:blipFill>
        <p:spPr>
          <a:xfrm>
            <a:off x="672354" y="5474825"/>
            <a:ext cx="1313967" cy="1030332"/>
          </a:xfrm>
          <a:prstGeom prst="rect">
            <a:avLst/>
          </a:prstGeom>
        </p:spPr>
      </p:pic>
      <p:pic>
        <p:nvPicPr>
          <p:cNvPr id="5" name="Picture 4">
            <a:extLst>
              <a:ext uri="{FF2B5EF4-FFF2-40B4-BE49-F238E27FC236}">
                <a16:creationId xmlns:a16="http://schemas.microsoft.com/office/drawing/2014/main" id="{2E6976CE-6133-56B1-7878-859E7D574D4E}"/>
              </a:ext>
            </a:extLst>
          </p:cNvPr>
          <p:cNvPicPr>
            <a:picLocks noChangeAspect="1"/>
          </p:cNvPicPr>
          <p:nvPr/>
        </p:nvPicPr>
        <p:blipFill>
          <a:blip r:embed="rId3"/>
          <a:stretch>
            <a:fillRect/>
          </a:stretch>
        </p:blipFill>
        <p:spPr>
          <a:xfrm>
            <a:off x="9514390" y="5856398"/>
            <a:ext cx="2005256" cy="648759"/>
          </a:xfrm>
          <a:prstGeom prst="rect">
            <a:avLst/>
          </a:prstGeom>
        </p:spPr>
      </p:pic>
    </p:spTree>
    <p:extLst>
      <p:ext uri="{BB962C8B-B14F-4D97-AF65-F5344CB8AC3E}">
        <p14:creationId xmlns:p14="http://schemas.microsoft.com/office/powerpoint/2010/main" val="173179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E0D47A-D920-E1B0-5BD5-0FBC891185DA}"/>
              </a:ext>
            </a:extLst>
          </p:cNvPr>
          <p:cNvPicPr>
            <a:picLocks noChangeAspect="1"/>
          </p:cNvPicPr>
          <p:nvPr/>
        </p:nvPicPr>
        <p:blipFill rotWithShape="1">
          <a:blip r:embed="rId2"/>
          <a:srcRect l="21646" t="16878" r="11709" b="5823"/>
          <a:stretch/>
        </p:blipFill>
        <p:spPr>
          <a:xfrm>
            <a:off x="428263" y="474562"/>
            <a:ext cx="11366340" cy="5960962"/>
          </a:xfrm>
          <a:prstGeom prst="rect">
            <a:avLst/>
          </a:prstGeom>
        </p:spPr>
      </p:pic>
      <p:sp>
        <p:nvSpPr>
          <p:cNvPr id="4" name="TextBox 3">
            <a:extLst>
              <a:ext uri="{FF2B5EF4-FFF2-40B4-BE49-F238E27FC236}">
                <a16:creationId xmlns:a16="http://schemas.microsoft.com/office/drawing/2014/main" id="{29BF69A2-8676-83DB-911D-36575712B86A}"/>
              </a:ext>
            </a:extLst>
          </p:cNvPr>
          <p:cNvSpPr txBox="1"/>
          <p:nvPr/>
        </p:nvSpPr>
        <p:spPr>
          <a:xfrm>
            <a:off x="581628" y="804969"/>
            <a:ext cx="6094070" cy="461665"/>
          </a:xfrm>
          <a:prstGeom prst="rect">
            <a:avLst/>
          </a:prstGeom>
          <a:noFill/>
        </p:spPr>
        <p:txBody>
          <a:bodyPr wrap="square">
            <a:spAutoFit/>
          </a:bodyPr>
          <a:lstStyle/>
          <a:p>
            <a:r>
              <a:rPr lang="en-US" sz="2400" b="1" dirty="0">
                <a:solidFill>
                  <a:srgbClr val="FFC000"/>
                </a:solidFill>
                <a:effectLst>
                  <a:outerShdw blurRad="38100" dist="38100" dir="2700000" algn="tl">
                    <a:srgbClr val="000000">
                      <a:alpha val="43137"/>
                    </a:srgbClr>
                  </a:outerShdw>
                </a:effectLst>
              </a:rPr>
              <a:t># 4</a:t>
            </a:r>
          </a:p>
        </p:txBody>
      </p:sp>
    </p:spTree>
    <p:extLst>
      <p:ext uri="{BB962C8B-B14F-4D97-AF65-F5344CB8AC3E}">
        <p14:creationId xmlns:p14="http://schemas.microsoft.com/office/powerpoint/2010/main" val="3216200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B01356-7940-F506-CFC9-12FFF8E68006}"/>
              </a:ext>
            </a:extLst>
          </p:cNvPr>
          <p:cNvPicPr>
            <a:picLocks noChangeAspect="1"/>
          </p:cNvPicPr>
          <p:nvPr/>
        </p:nvPicPr>
        <p:blipFill>
          <a:blip r:embed="rId2"/>
          <a:stretch>
            <a:fillRect/>
          </a:stretch>
        </p:blipFill>
        <p:spPr>
          <a:xfrm>
            <a:off x="3850510" y="892704"/>
            <a:ext cx="7226461" cy="5419846"/>
          </a:xfrm>
          <a:prstGeom prst="rect">
            <a:avLst/>
          </a:prstGeom>
          <a:ln w="76200">
            <a:solidFill>
              <a:srgbClr val="FFC000"/>
            </a:solidFill>
          </a:ln>
        </p:spPr>
      </p:pic>
      <p:sp>
        <p:nvSpPr>
          <p:cNvPr id="4" name="TextBox 3">
            <a:extLst>
              <a:ext uri="{FF2B5EF4-FFF2-40B4-BE49-F238E27FC236}">
                <a16:creationId xmlns:a16="http://schemas.microsoft.com/office/drawing/2014/main" id="{07EB9A5C-FABE-E975-E35C-5F18C080E076}"/>
              </a:ext>
            </a:extLst>
          </p:cNvPr>
          <p:cNvSpPr txBox="1"/>
          <p:nvPr/>
        </p:nvSpPr>
        <p:spPr>
          <a:xfrm>
            <a:off x="465006" y="3178707"/>
            <a:ext cx="3353764" cy="1631216"/>
          </a:xfrm>
          <a:prstGeom prst="rect">
            <a:avLst/>
          </a:prstGeom>
          <a:noFill/>
        </p:spPr>
        <p:txBody>
          <a:bodyPr wrap="square">
            <a:spAutoFit/>
          </a:bodyPr>
          <a:lstStyle/>
          <a:p>
            <a:r>
              <a:rPr lang="en-US" sz="2000" b="1" dirty="0">
                <a:solidFill>
                  <a:srgbClr val="FFC000"/>
                </a:solidFill>
              </a:rPr>
              <a:t>The Inland Bays’ water quality as a whole received a “POOR” or “D” rating—exactly the same as five years ago</a:t>
            </a:r>
          </a:p>
        </p:txBody>
      </p:sp>
      <p:pic>
        <p:nvPicPr>
          <p:cNvPr id="4098" name="Picture 2" descr="DE Center for the Inland Bays - Home | Facebook">
            <a:extLst>
              <a:ext uri="{FF2B5EF4-FFF2-40B4-BE49-F238E27FC236}">
                <a16:creationId xmlns:a16="http://schemas.microsoft.com/office/drawing/2014/main" id="{D4EA01AA-25DF-84C4-20A0-8A30DC5E8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29" y="1189728"/>
            <a:ext cx="1619309" cy="1619309"/>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5" name="Arrow: Left 4">
            <a:extLst>
              <a:ext uri="{FF2B5EF4-FFF2-40B4-BE49-F238E27FC236}">
                <a16:creationId xmlns:a16="http://schemas.microsoft.com/office/drawing/2014/main" id="{2749DECF-794B-C9F9-8795-024E3EE4760F}"/>
              </a:ext>
            </a:extLst>
          </p:cNvPr>
          <p:cNvSpPr/>
          <p:nvPr/>
        </p:nvSpPr>
        <p:spPr>
          <a:xfrm>
            <a:off x="11076971" y="1208324"/>
            <a:ext cx="740781" cy="576914"/>
          </a:xfrm>
          <a:prstGeom prst="lef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 5">
            <a:extLst>
              <a:ext uri="{FF2B5EF4-FFF2-40B4-BE49-F238E27FC236}">
                <a16:creationId xmlns:a16="http://schemas.microsoft.com/office/drawing/2014/main" id="{134A2105-4ED8-B1F0-6C08-2029E59E92E6}"/>
              </a:ext>
            </a:extLst>
          </p:cNvPr>
          <p:cNvSpPr/>
          <p:nvPr/>
        </p:nvSpPr>
        <p:spPr>
          <a:xfrm>
            <a:off x="11076970" y="4914095"/>
            <a:ext cx="740782" cy="576914"/>
          </a:xfrm>
          <a:prstGeom prst="lef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BC31366-74CB-5D71-2B91-F0398CD28AAD}"/>
              </a:ext>
            </a:extLst>
          </p:cNvPr>
          <p:cNvSpPr txBox="1"/>
          <p:nvPr/>
        </p:nvSpPr>
        <p:spPr>
          <a:xfrm>
            <a:off x="304993" y="661871"/>
            <a:ext cx="628698" cy="461665"/>
          </a:xfrm>
          <a:prstGeom prst="rect">
            <a:avLst/>
          </a:prstGeom>
          <a:noFill/>
          <a:ln>
            <a:solidFill>
              <a:srgbClr val="FFC000"/>
            </a:solidFill>
          </a:ln>
        </p:spPr>
        <p:txBody>
          <a:bodyPr wrap="none" rtlCol="0">
            <a:spAutoFit/>
          </a:bodyPr>
          <a:lstStyle/>
          <a:p>
            <a:r>
              <a:rPr lang="en-US" sz="2400" b="1" dirty="0">
                <a:solidFill>
                  <a:srgbClr val="FFC000"/>
                </a:solidFill>
                <a:effectLst>
                  <a:outerShdw blurRad="38100" dist="38100" dir="2700000" algn="tl">
                    <a:srgbClr val="000000">
                      <a:alpha val="43137"/>
                    </a:srgbClr>
                  </a:outerShdw>
                </a:effectLst>
              </a:rPr>
              <a:t># 4</a:t>
            </a:r>
          </a:p>
        </p:txBody>
      </p:sp>
      <p:sp>
        <p:nvSpPr>
          <p:cNvPr id="8" name="Arrow: Left 7">
            <a:extLst>
              <a:ext uri="{FF2B5EF4-FFF2-40B4-BE49-F238E27FC236}">
                <a16:creationId xmlns:a16="http://schemas.microsoft.com/office/drawing/2014/main" id="{8020A65D-72FE-3510-9482-A5CFCC87D5E1}"/>
              </a:ext>
            </a:extLst>
          </p:cNvPr>
          <p:cNvSpPr/>
          <p:nvPr/>
        </p:nvSpPr>
        <p:spPr>
          <a:xfrm>
            <a:off x="11076970" y="5649676"/>
            <a:ext cx="740782" cy="576914"/>
          </a:xfrm>
          <a:prstGeom prst="lef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747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4BD71C8-3EC6-A1CE-0FD4-24B9A0FEA4C9}"/>
              </a:ext>
            </a:extLst>
          </p:cNvPr>
          <p:cNvSpPr txBox="1"/>
          <p:nvPr/>
        </p:nvSpPr>
        <p:spPr>
          <a:xfrm>
            <a:off x="3889474" y="1157845"/>
            <a:ext cx="7696784" cy="1323439"/>
          </a:xfrm>
          <a:prstGeom prst="rect">
            <a:avLst/>
          </a:prstGeom>
          <a:noFill/>
        </p:spPr>
        <p:txBody>
          <a:bodyPr wrap="square">
            <a:spAutoFit/>
          </a:bodyPr>
          <a:lstStyle/>
          <a:p>
            <a:pPr algn="l"/>
            <a:r>
              <a:rPr lang="en-US" sz="2000" b="1" dirty="0">
                <a:solidFill>
                  <a:srgbClr val="FFC000"/>
                </a:solidFill>
                <a:latin typeface="ArialMT"/>
              </a:rPr>
              <a:t>“</a:t>
            </a:r>
            <a:r>
              <a:rPr lang="en-US" sz="2000" b="1" i="0" u="none" strike="noStrike" baseline="0" dirty="0">
                <a:solidFill>
                  <a:srgbClr val="FFC000"/>
                </a:solidFill>
                <a:latin typeface="ArialMT"/>
              </a:rPr>
              <a:t>Not surprisingly, nearly all the losses in forestland since 1986 have occurred in Sussex County, Delaware’s most rural county and home to</a:t>
            </a:r>
            <a:r>
              <a:rPr lang="en-US" sz="2000" b="1" i="0" u="none" strike="noStrike" baseline="0" dirty="0">
                <a:solidFill>
                  <a:srgbClr val="FFC000"/>
                </a:solidFill>
                <a:latin typeface="Arial" panose="020B0604020202020204" pitchFamily="34" charset="0"/>
              </a:rPr>
              <a:t> an ever-increasing demand for coastal community development.”</a:t>
            </a:r>
          </a:p>
        </p:txBody>
      </p:sp>
      <p:pic>
        <p:nvPicPr>
          <p:cNvPr id="28" name="Picture 27">
            <a:extLst>
              <a:ext uri="{FF2B5EF4-FFF2-40B4-BE49-F238E27FC236}">
                <a16:creationId xmlns:a16="http://schemas.microsoft.com/office/drawing/2014/main" id="{50AAA695-7157-E52E-F5AE-A98337689B10}"/>
              </a:ext>
            </a:extLst>
          </p:cNvPr>
          <p:cNvPicPr>
            <a:picLocks noChangeAspect="1"/>
          </p:cNvPicPr>
          <p:nvPr/>
        </p:nvPicPr>
        <p:blipFill rotWithShape="1">
          <a:blip r:embed="rId2"/>
          <a:srcRect l="26013" t="24134" r="45317" b="10043"/>
          <a:stretch/>
        </p:blipFill>
        <p:spPr>
          <a:xfrm>
            <a:off x="1346856" y="783002"/>
            <a:ext cx="2255429" cy="2912636"/>
          </a:xfrm>
          <a:prstGeom prst="rect">
            <a:avLst/>
          </a:prstGeom>
        </p:spPr>
      </p:pic>
      <p:grpSp>
        <p:nvGrpSpPr>
          <p:cNvPr id="31" name="Group 30">
            <a:extLst>
              <a:ext uri="{FF2B5EF4-FFF2-40B4-BE49-F238E27FC236}">
                <a16:creationId xmlns:a16="http://schemas.microsoft.com/office/drawing/2014/main" id="{928FF147-74D5-8B16-FC16-121D1A50CDA0}"/>
              </a:ext>
            </a:extLst>
          </p:cNvPr>
          <p:cNvGrpSpPr/>
          <p:nvPr/>
        </p:nvGrpSpPr>
        <p:grpSpPr>
          <a:xfrm>
            <a:off x="1346856" y="3858909"/>
            <a:ext cx="9097355" cy="2582078"/>
            <a:chOff x="1632328" y="1441720"/>
            <a:chExt cx="9097355" cy="2582078"/>
          </a:xfrm>
        </p:grpSpPr>
        <p:pic>
          <p:nvPicPr>
            <p:cNvPr id="11" name="Picture 10">
              <a:extLst>
                <a:ext uri="{FF2B5EF4-FFF2-40B4-BE49-F238E27FC236}">
                  <a16:creationId xmlns:a16="http://schemas.microsoft.com/office/drawing/2014/main" id="{66D478C3-6257-D11A-1E67-34C336F672EF}"/>
                </a:ext>
              </a:extLst>
            </p:cNvPr>
            <p:cNvPicPr>
              <a:picLocks noChangeAspect="1"/>
            </p:cNvPicPr>
            <p:nvPr/>
          </p:nvPicPr>
          <p:blipFill>
            <a:blip r:embed="rId3"/>
            <a:stretch>
              <a:fillRect/>
            </a:stretch>
          </p:blipFill>
          <p:spPr>
            <a:xfrm>
              <a:off x="7603376" y="1441720"/>
              <a:ext cx="3126307" cy="2582078"/>
            </a:xfrm>
            <a:prstGeom prst="rect">
              <a:avLst/>
            </a:prstGeom>
          </p:spPr>
        </p:pic>
        <p:pic>
          <p:nvPicPr>
            <p:cNvPr id="3" name="Picture 2">
              <a:extLst>
                <a:ext uri="{FF2B5EF4-FFF2-40B4-BE49-F238E27FC236}">
                  <a16:creationId xmlns:a16="http://schemas.microsoft.com/office/drawing/2014/main" id="{810AF42F-2747-01A1-885B-C27A70547F44}"/>
                </a:ext>
              </a:extLst>
            </p:cNvPr>
            <p:cNvPicPr>
              <a:picLocks noChangeAspect="1"/>
            </p:cNvPicPr>
            <p:nvPr/>
          </p:nvPicPr>
          <p:blipFill rotWithShape="1">
            <a:blip r:embed="rId4"/>
            <a:srcRect l="5697" t="25654" r="24715" b="6498"/>
            <a:stretch/>
          </p:blipFill>
          <p:spPr>
            <a:xfrm>
              <a:off x="1632328" y="1441720"/>
              <a:ext cx="5984402" cy="2574948"/>
            </a:xfrm>
            <a:prstGeom prst="rect">
              <a:avLst/>
            </a:prstGeom>
          </p:spPr>
        </p:pic>
        <p:sp>
          <p:nvSpPr>
            <p:cNvPr id="14" name="TextBox 13">
              <a:extLst>
                <a:ext uri="{FF2B5EF4-FFF2-40B4-BE49-F238E27FC236}">
                  <a16:creationId xmlns:a16="http://schemas.microsoft.com/office/drawing/2014/main" id="{20FF3AC6-4CE9-9EAA-D46A-E4F44B134B1B}"/>
                </a:ext>
              </a:extLst>
            </p:cNvPr>
            <p:cNvSpPr txBox="1"/>
            <p:nvPr/>
          </p:nvSpPr>
          <p:spPr>
            <a:xfrm>
              <a:off x="8085803" y="1906225"/>
              <a:ext cx="779818" cy="244795"/>
            </a:xfrm>
            <a:prstGeom prst="rect">
              <a:avLst/>
            </a:prstGeom>
            <a:solidFill>
              <a:schemeClr val="tx1"/>
            </a:solidFill>
          </p:spPr>
          <p:txBody>
            <a:bodyPr wrap="square" rtlCol="0">
              <a:spAutoFit/>
            </a:bodyPr>
            <a:lstStyle/>
            <a:p>
              <a:r>
                <a:rPr lang="en-US" b="1" dirty="0">
                  <a:solidFill>
                    <a:schemeClr val="bg1"/>
                  </a:solidFill>
                </a:rPr>
                <a:t>2022</a:t>
              </a:r>
            </a:p>
          </p:txBody>
        </p:sp>
        <p:pic>
          <p:nvPicPr>
            <p:cNvPr id="20" name="Picture 19">
              <a:extLst>
                <a:ext uri="{FF2B5EF4-FFF2-40B4-BE49-F238E27FC236}">
                  <a16:creationId xmlns:a16="http://schemas.microsoft.com/office/drawing/2014/main" id="{8B9398C3-9CD1-B1B7-C051-76A173935CE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41736" y="2252785"/>
              <a:ext cx="2127624" cy="1669247"/>
            </a:xfrm>
            <a:prstGeom prst="rect">
              <a:avLst/>
            </a:prstGeom>
          </p:spPr>
        </p:pic>
        <p:sp>
          <p:nvSpPr>
            <p:cNvPr id="30" name="TextBox 29">
              <a:extLst>
                <a:ext uri="{FF2B5EF4-FFF2-40B4-BE49-F238E27FC236}">
                  <a16:creationId xmlns:a16="http://schemas.microsoft.com/office/drawing/2014/main" id="{98B31154-AAC5-A162-BB2C-DB408DB95525}"/>
                </a:ext>
              </a:extLst>
            </p:cNvPr>
            <p:cNvSpPr txBox="1"/>
            <p:nvPr/>
          </p:nvSpPr>
          <p:spPr>
            <a:xfrm>
              <a:off x="6945815" y="1524122"/>
              <a:ext cx="2279975" cy="196116"/>
            </a:xfrm>
            <a:prstGeom prst="rect">
              <a:avLst/>
            </a:prstGeom>
            <a:solidFill>
              <a:schemeClr val="tx1"/>
            </a:solidFill>
          </p:spPr>
          <p:txBody>
            <a:bodyPr wrap="square" rtlCol="0">
              <a:spAutoFit/>
            </a:bodyPr>
            <a:lstStyle/>
            <a:p>
              <a:endParaRPr lang="en-US" dirty="0"/>
            </a:p>
          </p:txBody>
        </p:sp>
      </p:grpSp>
      <p:sp>
        <p:nvSpPr>
          <p:cNvPr id="1024" name="TextBox 1023">
            <a:extLst>
              <a:ext uri="{FF2B5EF4-FFF2-40B4-BE49-F238E27FC236}">
                <a16:creationId xmlns:a16="http://schemas.microsoft.com/office/drawing/2014/main" id="{9C1722C4-CEF4-D36B-B7F8-854D938E46D1}"/>
              </a:ext>
            </a:extLst>
          </p:cNvPr>
          <p:cNvSpPr txBox="1"/>
          <p:nvPr/>
        </p:nvSpPr>
        <p:spPr>
          <a:xfrm>
            <a:off x="517531" y="1041197"/>
            <a:ext cx="542136" cy="461665"/>
          </a:xfrm>
          <a:prstGeom prst="rect">
            <a:avLst/>
          </a:prstGeom>
          <a:noFill/>
          <a:ln>
            <a:solidFill>
              <a:srgbClr val="FFC000"/>
            </a:solidFill>
          </a:ln>
        </p:spPr>
        <p:txBody>
          <a:bodyPr wrap="none" rtlCol="0">
            <a:spAutoFit/>
          </a:bodyPr>
          <a:lstStyle/>
          <a:p>
            <a:r>
              <a:rPr lang="en-US" sz="2400" b="1" dirty="0">
                <a:solidFill>
                  <a:srgbClr val="FFC000"/>
                </a:solidFill>
                <a:effectLst>
                  <a:outerShdw blurRad="38100" dist="38100" dir="2700000" algn="tl">
                    <a:srgbClr val="000000">
                      <a:alpha val="43137"/>
                    </a:srgbClr>
                  </a:outerShdw>
                </a:effectLst>
              </a:rPr>
              <a:t>#5</a:t>
            </a:r>
          </a:p>
        </p:txBody>
      </p:sp>
      <p:sp>
        <p:nvSpPr>
          <p:cNvPr id="2" name="TextBox 1">
            <a:extLst>
              <a:ext uri="{FF2B5EF4-FFF2-40B4-BE49-F238E27FC236}">
                <a16:creationId xmlns:a16="http://schemas.microsoft.com/office/drawing/2014/main" id="{2BE84CB9-C7B7-29EE-6593-15C6DC35AA5F}"/>
              </a:ext>
            </a:extLst>
          </p:cNvPr>
          <p:cNvSpPr txBox="1"/>
          <p:nvPr/>
        </p:nvSpPr>
        <p:spPr>
          <a:xfrm>
            <a:off x="4481081" y="6522658"/>
            <a:ext cx="3802644" cy="369332"/>
          </a:xfrm>
          <a:prstGeom prst="rect">
            <a:avLst/>
          </a:prstGeom>
          <a:noFill/>
        </p:spPr>
        <p:txBody>
          <a:bodyPr wrap="none" rtlCol="0">
            <a:spAutoFit/>
          </a:bodyPr>
          <a:lstStyle/>
          <a:p>
            <a:r>
              <a:rPr lang="en-US" b="1" dirty="0">
                <a:solidFill>
                  <a:srgbClr val="FFC000"/>
                </a:solidFill>
              </a:rPr>
              <a:t>Why are trees important  to you?</a:t>
            </a:r>
          </a:p>
        </p:txBody>
      </p:sp>
    </p:spTree>
    <p:extLst>
      <p:ext uri="{BB962C8B-B14F-4D97-AF65-F5344CB8AC3E}">
        <p14:creationId xmlns:p14="http://schemas.microsoft.com/office/powerpoint/2010/main" val="74280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E69C-7528-142A-7280-1A6BBBB0D530}"/>
              </a:ext>
            </a:extLst>
          </p:cNvPr>
          <p:cNvSpPr>
            <a:spLocks noGrp="1"/>
          </p:cNvSpPr>
          <p:nvPr>
            <p:ph type="title"/>
          </p:nvPr>
        </p:nvSpPr>
        <p:spPr>
          <a:xfrm>
            <a:off x="163977" y="131267"/>
            <a:ext cx="9905998" cy="1215342"/>
          </a:xfrm>
        </p:spPr>
        <p:txBody>
          <a:bodyPr>
            <a:normAutofit/>
          </a:bodyPr>
          <a:lstStyle/>
          <a:p>
            <a:r>
              <a:rPr lang="en-US" sz="2400" b="1" dirty="0">
                <a:solidFill>
                  <a:srgbClr val="FFC000"/>
                </a:solidFill>
                <a:latin typeface="Arial Black" panose="020B0A04020102020204" pitchFamily="34" charset="0"/>
              </a:rPr>
              <a:t>Importance of Trees</a:t>
            </a:r>
          </a:p>
        </p:txBody>
      </p:sp>
      <p:sp>
        <p:nvSpPr>
          <p:cNvPr id="3" name="TextBox 2">
            <a:extLst>
              <a:ext uri="{FF2B5EF4-FFF2-40B4-BE49-F238E27FC236}">
                <a16:creationId xmlns:a16="http://schemas.microsoft.com/office/drawing/2014/main" id="{D040B1BD-E780-659F-4D7E-5B3B3A0E7B44}"/>
              </a:ext>
            </a:extLst>
          </p:cNvPr>
          <p:cNvSpPr txBox="1"/>
          <p:nvPr/>
        </p:nvSpPr>
        <p:spPr>
          <a:xfrm>
            <a:off x="529543" y="1269712"/>
            <a:ext cx="9760351" cy="5016758"/>
          </a:xfrm>
          <a:prstGeom prst="rect">
            <a:avLst/>
          </a:prstGeom>
          <a:noFill/>
        </p:spPr>
        <p:txBody>
          <a:bodyPr wrap="square" rtlCol="0">
            <a:spAutoFit/>
          </a:bodyPr>
          <a:lstStyle/>
          <a:p>
            <a:endParaRPr lang="en-US" sz="1400" b="1" dirty="0">
              <a:solidFill>
                <a:srgbClr val="FFC000"/>
              </a:solidFill>
            </a:endParaRPr>
          </a:p>
          <a:p>
            <a:pPr marL="800100" lvl="1" indent="-342900">
              <a:buFont typeface="Arial" panose="020B0604020202020204" pitchFamily="34" charset="0"/>
              <a:buChar char="•"/>
            </a:pPr>
            <a:r>
              <a:rPr lang="en-US" b="1" dirty="0">
                <a:solidFill>
                  <a:srgbClr val="FFC000"/>
                </a:solidFill>
                <a:latin typeface="Arial Black" panose="020B0A04020102020204" pitchFamily="34" charset="0"/>
              </a:rPr>
              <a:t>They clean our air, filter our water, and even slow storm surge and flooding in our cities.</a:t>
            </a:r>
          </a:p>
          <a:p>
            <a:pPr lvl="1"/>
            <a:endParaRPr lang="en-US" b="1" dirty="0">
              <a:solidFill>
                <a:srgbClr val="FFC000"/>
              </a:solidFill>
              <a:latin typeface="Arial Black" panose="020B0A04020102020204" pitchFamily="34" charset="0"/>
            </a:endParaRPr>
          </a:p>
          <a:p>
            <a:pPr marL="800100" lvl="1" indent="-342900">
              <a:buFont typeface="Arial" panose="020B0604020202020204" pitchFamily="34" charset="0"/>
              <a:buChar char="•"/>
            </a:pPr>
            <a:r>
              <a:rPr lang="en-US" b="1" dirty="0">
                <a:solidFill>
                  <a:srgbClr val="FFC000"/>
                </a:solidFill>
                <a:latin typeface="Arial Black" panose="020B0A04020102020204" pitchFamily="34" charset="0"/>
              </a:rPr>
              <a:t>Trees play a critical role in creating healthier, safer, and more connected communities.</a:t>
            </a:r>
            <a:br>
              <a:rPr lang="en-US" b="1" dirty="0">
                <a:solidFill>
                  <a:srgbClr val="FFC000"/>
                </a:solidFill>
                <a:latin typeface="Arial Black" panose="020B0A04020102020204" pitchFamily="34" charset="0"/>
              </a:rPr>
            </a:br>
            <a:endParaRPr lang="en-US" b="1" dirty="0">
              <a:solidFill>
                <a:srgbClr val="FFC000"/>
              </a:solidFill>
              <a:latin typeface="Arial Black" panose="020B0A04020102020204" pitchFamily="34" charset="0"/>
            </a:endParaRPr>
          </a:p>
          <a:p>
            <a:pPr marL="800100" lvl="1" indent="-342900">
              <a:buFont typeface="Arial" panose="020B0604020202020204" pitchFamily="34" charset="0"/>
              <a:buChar char="•"/>
            </a:pPr>
            <a:r>
              <a:rPr lang="en-US" b="1" dirty="0">
                <a:solidFill>
                  <a:srgbClr val="FFC000"/>
                </a:solidFill>
                <a:latin typeface="Arial Black" panose="020B0A04020102020204" pitchFamily="34" charset="0"/>
              </a:rPr>
              <a:t>Even as social and economic issues fracture our society, trees continue to connect communities, cultures, and generations.</a:t>
            </a:r>
          </a:p>
          <a:p>
            <a:pPr lvl="1"/>
            <a:endParaRPr lang="en-US" b="1" dirty="0">
              <a:solidFill>
                <a:srgbClr val="FFC000"/>
              </a:solidFill>
              <a:latin typeface="Arial Black" panose="020B0A04020102020204" pitchFamily="34" charset="0"/>
            </a:endParaRPr>
          </a:p>
          <a:p>
            <a:pPr marL="800100" lvl="1" indent="-342900">
              <a:buFont typeface="Arial" panose="020B0604020202020204" pitchFamily="34" charset="0"/>
              <a:buChar char="•"/>
            </a:pPr>
            <a:r>
              <a:rPr lang="en-US" b="1" dirty="0">
                <a:solidFill>
                  <a:srgbClr val="FFC000"/>
                </a:solidFill>
                <a:latin typeface="Arial Black" panose="020B0A04020102020204" pitchFamily="34" charset="0"/>
              </a:rPr>
              <a:t>Neighborhood trees have shown the ability to reduce stress, improve overall health and development in children, and encourage physical activity. </a:t>
            </a:r>
          </a:p>
          <a:p>
            <a:pPr lvl="1"/>
            <a:endParaRPr lang="en-US" b="1" dirty="0">
              <a:solidFill>
                <a:srgbClr val="FFC000"/>
              </a:solidFill>
              <a:latin typeface="Arial Black" panose="020B0A04020102020204" pitchFamily="34" charset="0"/>
            </a:endParaRPr>
          </a:p>
          <a:p>
            <a:pPr marL="800100" lvl="1" indent="-342900">
              <a:buFont typeface="Arial" panose="020B0604020202020204" pitchFamily="34" charset="0"/>
              <a:buChar char="•"/>
            </a:pPr>
            <a:r>
              <a:rPr lang="en-US" b="1" dirty="0">
                <a:solidFill>
                  <a:srgbClr val="FFC000"/>
                </a:solidFill>
                <a:latin typeface="Arial Black" panose="020B0A04020102020204" pitchFamily="34" charset="0"/>
              </a:rPr>
              <a:t>A healthy communitywide tree canopy fosters economic advantages as well as an increase in civic pride among residents.</a:t>
            </a:r>
          </a:p>
          <a:p>
            <a:pPr marL="800100" lvl="1" indent="-342900">
              <a:buFont typeface="Arial" panose="020B0604020202020204" pitchFamily="34" charset="0"/>
              <a:buChar char="•"/>
            </a:pPr>
            <a:endParaRPr lang="en-US" b="1" dirty="0">
              <a:solidFill>
                <a:srgbClr val="FFC000"/>
              </a:solidFill>
              <a:latin typeface="Arial Black" panose="020B0A04020102020204" pitchFamily="34" charset="0"/>
            </a:endParaRPr>
          </a:p>
          <a:p>
            <a:endParaRPr lang="en-US" dirty="0"/>
          </a:p>
        </p:txBody>
      </p:sp>
      <p:pic>
        <p:nvPicPr>
          <p:cNvPr id="6" name="Picture 5">
            <a:extLst>
              <a:ext uri="{FF2B5EF4-FFF2-40B4-BE49-F238E27FC236}">
                <a16:creationId xmlns:a16="http://schemas.microsoft.com/office/drawing/2014/main" id="{57666F2A-A31F-D7A7-F818-55F652B4F6DE}"/>
              </a:ext>
            </a:extLst>
          </p:cNvPr>
          <p:cNvPicPr>
            <a:picLocks noChangeAspect="1"/>
          </p:cNvPicPr>
          <p:nvPr/>
        </p:nvPicPr>
        <p:blipFill>
          <a:blip r:embed="rId2"/>
          <a:stretch>
            <a:fillRect/>
          </a:stretch>
        </p:blipFill>
        <p:spPr>
          <a:xfrm>
            <a:off x="5116976" y="6209573"/>
            <a:ext cx="1605443" cy="517160"/>
          </a:xfrm>
          <a:prstGeom prst="rect">
            <a:avLst/>
          </a:prstGeom>
        </p:spPr>
      </p:pic>
    </p:spTree>
    <p:extLst>
      <p:ext uri="{BB962C8B-B14F-4D97-AF65-F5344CB8AC3E}">
        <p14:creationId xmlns:p14="http://schemas.microsoft.com/office/powerpoint/2010/main" val="303017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0C02DA-91DB-A958-D524-4E17D9A931ED}"/>
              </a:ext>
            </a:extLst>
          </p:cNvPr>
          <p:cNvSpPr txBox="1"/>
          <p:nvPr/>
        </p:nvSpPr>
        <p:spPr>
          <a:xfrm>
            <a:off x="4282632" y="2485564"/>
            <a:ext cx="5899231" cy="4585871"/>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pPr marL="285750" indent="-285750">
              <a:buFont typeface="Arial" panose="020B0604020202020204" pitchFamily="34" charset="0"/>
              <a:buChar char="•"/>
            </a:pPr>
            <a:r>
              <a:rPr lang="en-US" sz="32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pPr marL="285750" indent="-285750">
              <a:buFont typeface="Arial" panose="020B0604020202020204" pitchFamily="34" charset="0"/>
              <a:buChar char="•"/>
            </a:pPr>
            <a:r>
              <a:rPr lang="en-US" sz="32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pPr marL="285750" indent="-285750">
              <a:buFont typeface="Arial" panose="020B0604020202020204" pitchFamily="34" charset="0"/>
              <a:buChar char="•"/>
            </a:pPr>
            <a:r>
              <a:rPr lang="en-US" sz="32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pPr marL="285750" indent="-285750">
              <a:buFont typeface="Arial" panose="020B0604020202020204" pitchFamily="34" charset="0"/>
              <a:buChar char="•"/>
            </a:pPr>
            <a:r>
              <a:rPr lang="en-US" sz="32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pPr marL="285750" indent="-285750">
              <a:buFont typeface="Arial" panose="020B0604020202020204" pitchFamily="34" charset="0"/>
              <a:buChar char="•"/>
            </a:pPr>
            <a:r>
              <a:rPr lang="en-US" sz="32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pPr marL="285750" indent="-285750">
              <a:buFont typeface="Arial" panose="020B0604020202020204" pitchFamily="34" charset="0"/>
              <a:buChar char="•"/>
            </a:pPr>
            <a:r>
              <a:rPr lang="en-US" sz="32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pPr marL="285750" indent="-285750">
              <a:buFont typeface="Arial" panose="020B0604020202020204" pitchFamily="34" charset="0"/>
              <a:buChar char="•"/>
            </a:pPr>
            <a:r>
              <a:rPr lang="en-US" sz="32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36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36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6E347C1-2B8D-E5EA-742C-FA6E7DFE948C}"/>
              </a:ext>
            </a:extLst>
          </p:cNvPr>
          <p:cNvSpPr txBox="1"/>
          <p:nvPr/>
        </p:nvSpPr>
        <p:spPr>
          <a:xfrm>
            <a:off x="3009417" y="1744784"/>
            <a:ext cx="5544659" cy="646331"/>
          </a:xfrm>
          <a:prstGeom prst="rect">
            <a:avLst/>
          </a:prstGeom>
          <a:noFill/>
        </p:spPr>
        <p:txBody>
          <a:bodyPr wrap="none" rtlCol="0">
            <a:spAutoFit/>
          </a:bodyPr>
          <a:lstStyle/>
          <a:p>
            <a:r>
              <a:rPr lang="en-US" sz="3600" b="1" dirty="0">
                <a:solidFill>
                  <a:srgbClr val="FFC000"/>
                </a:solidFill>
                <a:latin typeface="Arial Black" panose="020B0A04020102020204" pitchFamily="34" charset="0"/>
              </a:rPr>
              <a:t>Comparisons Factors</a:t>
            </a:r>
          </a:p>
        </p:txBody>
      </p:sp>
      <p:pic>
        <p:nvPicPr>
          <p:cNvPr id="2" name="Picture 1">
            <a:extLst>
              <a:ext uri="{FF2B5EF4-FFF2-40B4-BE49-F238E27FC236}">
                <a16:creationId xmlns:a16="http://schemas.microsoft.com/office/drawing/2014/main" id="{F437FE58-7958-09A5-C01D-D8CA79C95485}"/>
              </a:ext>
            </a:extLst>
          </p:cNvPr>
          <p:cNvPicPr>
            <a:picLocks noChangeAspect="1"/>
          </p:cNvPicPr>
          <p:nvPr/>
        </p:nvPicPr>
        <p:blipFill>
          <a:blip r:embed="rId2"/>
          <a:stretch>
            <a:fillRect/>
          </a:stretch>
        </p:blipFill>
        <p:spPr>
          <a:xfrm>
            <a:off x="344783" y="700063"/>
            <a:ext cx="2664634" cy="2089442"/>
          </a:xfrm>
          <a:prstGeom prst="rect">
            <a:avLst/>
          </a:prstGeom>
        </p:spPr>
      </p:pic>
    </p:spTree>
    <p:extLst>
      <p:ext uri="{BB962C8B-B14F-4D97-AF65-F5344CB8AC3E}">
        <p14:creationId xmlns:p14="http://schemas.microsoft.com/office/powerpoint/2010/main" val="60929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4A534-1DFF-E865-6F61-4C41C3253A2A}"/>
              </a:ext>
            </a:extLst>
          </p:cNvPr>
          <p:cNvSpPr txBox="1"/>
          <p:nvPr/>
        </p:nvSpPr>
        <p:spPr>
          <a:xfrm>
            <a:off x="540152" y="1964494"/>
            <a:ext cx="11111696" cy="7448193"/>
          </a:xfrm>
          <a:prstGeom prst="rect">
            <a:avLst/>
          </a:prstGeom>
          <a:noFill/>
        </p:spPr>
        <p:txBody>
          <a:bodyPr wrap="square" rtlCol="0">
            <a:spAutoFit/>
          </a:bodyPr>
          <a:lstStyle/>
          <a:p>
            <a:pPr algn="ctr"/>
            <a:r>
              <a:rPr lang="en-US" sz="1200" dirty="0">
                <a:solidFill>
                  <a:srgbClr val="FFC000"/>
                </a:solidFill>
                <a:latin typeface="Arial Black" panose="020B0A04020102020204" pitchFamily="34" charset="0"/>
              </a:rPr>
              <a:t>Sussex County DE</a:t>
            </a:r>
          </a:p>
          <a:p>
            <a:pPr algn="ctr"/>
            <a:r>
              <a:rPr lang="en-US" sz="1200" dirty="0">
                <a:solidFill>
                  <a:srgbClr val="FFC000"/>
                </a:solidFill>
                <a:latin typeface="Arial Black" panose="020B0A04020102020204" pitchFamily="34" charset="0"/>
              </a:rPr>
              <a:t>§ 99-5 &amp; 99.9</a:t>
            </a:r>
          </a:p>
          <a:p>
            <a:pPr algn="ctr"/>
            <a:r>
              <a:rPr lang="en-US" sz="1200" dirty="0">
                <a:solidFill>
                  <a:srgbClr val="FFC000"/>
                </a:solidFill>
                <a:latin typeface="Arial Black" panose="020B0A04020102020204" pitchFamily="34" charset="0"/>
              </a:rPr>
              <a:t>Definitions.</a:t>
            </a:r>
          </a:p>
          <a:p>
            <a:endParaRPr lang="en-US" sz="2000" dirty="0">
              <a:solidFill>
                <a:srgbClr val="FFC000"/>
              </a:solidFill>
              <a:latin typeface="Arial Black" panose="020B0A04020102020204" pitchFamily="34" charset="0"/>
            </a:endParaRPr>
          </a:p>
          <a:p>
            <a:endParaRPr lang="en-US" sz="2000" dirty="0">
              <a:solidFill>
                <a:srgbClr val="FFC000"/>
              </a:solidFill>
              <a:latin typeface="Arial Black" panose="020B0A04020102020204" pitchFamily="34" charset="0"/>
            </a:endParaRPr>
          </a:p>
          <a:p>
            <a:r>
              <a:rPr lang="en-US" sz="2400" dirty="0">
                <a:solidFill>
                  <a:srgbClr val="FFC000"/>
                </a:solidFill>
                <a:latin typeface="Arial Black" panose="020B0A04020102020204" pitchFamily="34" charset="0"/>
              </a:rPr>
              <a:t>§ 99-5</a:t>
            </a:r>
          </a:p>
          <a:p>
            <a:r>
              <a:rPr lang="en-US" sz="2400" u="sng" dirty="0">
                <a:solidFill>
                  <a:srgbClr val="FFC000"/>
                </a:solidFill>
                <a:latin typeface="Arial Black" panose="020B0A04020102020204" pitchFamily="34" charset="0"/>
              </a:rPr>
              <a:t>Forested and /or Landscape Buffer Strip</a:t>
            </a:r>
          </a:p>
          <a:p>
            <a:r>
              <a:rPr lang="en-US" sz="2400" dirty="0">
                <a:solidFill>
                  <a:srgbClr val="FFC000"/>
                </a:solidFill>
                <a:latin typeface="Arial Black" panose="020B0A04020102020204" pitchFamily="34" charset="0"/>
              </a:rPr>
              <a:t>Landscape plans for a forested buffer area whose stated purpose is to filter views from and into the subdivision in such a manner that the areas on the agricultural side of the buffer area appear more green and less visible and the structures or uses on the subdivision side appear less obvious and less dense than if no landscaping had been required.</a:t>
            </a:r>
          </a:p>
          <a:p>
            <a:endParaRPr lang="en-US" sz="2400" dirty="0">
              <a:solidFill>
                <a:srgbClr val="FFC000"/>
              </a:solidFill>
              <a:latin typeface="Arial Black" panose="020B0A04020102020204" pitchFamily="34" charset="0"/>
            </a:endParaRPr>
          </a:p>
          <a:p>
            <a:br>
              <a:rPr lang="en-US" sz="2400" dirty="0">
                <a:solidFill>
                  <a:srgbClr val="FFC000"/>
                </a:solidFill>
                <a:latin typeface="Arial Black" panose="020B0A04020102020204" pitchFamily="34" charset="0"/>
              </a:rPr>
            </a:br>
            <a:endParaRPr lang="en-US" sz="2400" dirty="0">
              <a:solidFill>
                <a:srgbClr val="FFC000"/>
              </a:solidFill>
              <a:latin typeface="Arial Black" panose="020B0A04020102020204" pitchFamily="34" charset="0"/>
            </a:endParaRPr>
          </a:p>
          <a:p>
            <a:endParaRPr lang="en-US" sz="2400" dirty="0">
              <a:solidFill>
                <a:srgbClr val="FFC000"/>
              </a:solidFill>
              <a:latin typeface="Arial Black" panose="020B0A04020102020204" pitchFamily="34" charset="0"/>
            </a:endParaRPr>
          </a:p>
          <a:p>
            <a:endParaRPr lang="en-US" sz="2400" dirty="0">
              <a:solidFill>
                <a:srgbClr val="FFC000"/>
              </a:solidFill>
              <a:latin typeface="Arial Black" panose="020B0A04020102020204" pitchFamily="34" charset="0"/>
            </a:endParaRPr>
          </a:p>
          <a:p>
            <a:endParaRPr lang="en-US" sz="2400" dirty="0"/>
          </a:p>
          <a:p>
            <a:endParaRPr lang="en-US" sz="2400" dirty="0"/>
          </a:p>
          <a:p>
            <a:endParaRPr lang="en-US" sz="2400" dirty="0"/>
          </a:p>
          <a:p>
            <a:endParaRPr lang="en-US" dirty="0"/>
          </a:p>
        </p:txBody>
      </p:sp>
      <p:pic>
        <p:nvPicPr>
          <p:cNvPr id="7" name="Picture 6">
            <a:extLst>
              <a:ext uri="{FF2B5EF4-FFF2-40B4-BE49-F238E27FC236}">
                <a16:creationId xmlns:a16="http://schemas.microsoft.com/office/drawing/2014/main" id="{69088BB7-875C-A73C-3863-ABBFC2DD9B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992473" y="174584"/>
            <a:ext cx="2143125" cy="2133600"/>
          </a:xfrm>
          <a:prstGeom prst="rect">
            <a:avLst/>
          </a:prstGeom>
        </p:spPr>
      </p:pic>
      <p:sp>
        <p:nvSpPr>
          <p:cNvPr id="9" name="TextBox 8">
            <a:extLst>
              <a:ext uri="{FF2B5EF4-FFF2-40B4-BE49-F238E27FC236}">
                <a16:creationId xmlns:a16="http://schemas.microsoft.com/office/drawing/2014/main" id="{FBF69238-5436-A290-EBB8-EF60A0285441}"/>
              </a:ext>
            </a:extLst>
          </p:cNvPr>
          <p:cNvSpPr txBox="1"/>
          <p:nvPr/>
        </p:nvSpPr>
        <p:spPr>
          <a:xfrm>
            <a:off x="243032" y="641219"/>
            <a:ext cx="1597307" cy="1200329"/>
          </a:xfrm>
          <a:prstGeom prst="rect">
            <a:avLst/>
          </a:prstGeom>
          <a:noFill/>
        </p:spPr>
        <p:txBody>
          <a:bodyPr wrap="square" rtlCol="0">
            <a:spAutoFit/>
          </a:bodyPr>
          <a:lstStyle/>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322209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4A534-1DFF-E865-6F61-4C41C3253A2A}"/>
              </a:ext>
            </a:extLst>
          </p:cNvPr>
          <p:cNvSpPr txBox="1"/>
          <p:nvPr/>
        </p:nvSpPr>
        <p:spPr>
          <a:xfrm>
            <a:off x="1119981" y="2278523"/>
            <a:ext cx="10484473" cy="4093428"/>
          </a:xfrm>
          <a:prstGeom prst="rect">
            <a:avLst/>
          </a:prstGeom>
          <a:noFill/>
        </p:spPr>
        <p:txBody>
          <a:bodyPr wrap="square" rtlCol="0">
            <a:spAutoFit/>
          </a:bodyPr>
          <a:lstStyle/>
          <a:p>
            <a:pPr algn="ctr"/>
            <a:r>
              <a:rPr lang="en-US" sz="1200" dirty="0">
                <a:solidFill>
                  <a:srgbClr val="FFC000"/>
                </a:solidFill>
                <a:latin typeface="Arial Black" panose="020B0A04020102020204" pitchFamily="34" charset="0"/>
              </a:rPr>
              <a:t>Kent County, DE </a:t>
            </a:r>
          </a:p>
          <a:p>
            <a:pPr algn="ctr"/>
            <a:r>
              <a:rPr lang="en-US" sz="1200" dirty="0">
                <a:solidFill>
                  <a:srgbClr val="FFC000"/>
                </a:solidFill>
                <a:latin typeface="Arial Black" panose="020B0A04020102020204" pitchFamily="34" charset="0"/>
              </a:rPr>
              <a:t> Part II, General Legislation / Subdivision and Land Development</a:t>
            </a:r>
          </a:p>
          <a:p>
            <a:pPr algn="ctr"/>
            <a:r>
              <a:rPr lang="en-US" sz="1200" dirty="0">
                <a:solidFill>
                  <a:srgbClr val="FFC000"/>
                </a:solidFill>
                <a:latin typeface="Arial Black" panose="020B0A04020102020204" pitchFamily="34" charset="0"/>
              </a:rPr>
              <a:t>§ 187-73 Woodland preservation.</a:t>
            </a:r>
          </a:p>
          <a:p>
            <a:pPr algn="ctr"/>
            <a:r>
              <a:rPr lang="en-US" sz="1200" dirty="0">
                <a:solidFill>
                  <a:srgbClr val="FFC000"/>
                </a:solidFill>
                <a:latin typeface="Arial Black" panose="020B0A04020102020204" pitchFamily="34" charset="0"/>
              </a:rPr>
              <a:t>Tree Protection Area</a:t>
            </a:r>
            <a:br>
              <a:rPr lang="en-US" sz="1200" dirty="0">
                <a:solidFill>
                  <a:srgbClr val="FFC000"/>
                </a:solidFill>
                <a:latin typeface="Arial Black" panose="020B0A04020102020204" pitchFamily="34" charset="0"/>
              </a:rPr>
            </a:br>
            <a:endParaRPr lang="en-US" sz="1200" dirty="0">
              <a:solidFill>
                <a:srgbClr val="FFC000"/>
              </a:solidFill>
              <a:latin typeface="Arial Black" panose="020B0A04020102020204" pitchFamily="34" charset="0"/>
            </a:endParaRPr>
          </a:p>
          <a:p>
            <a:r>
              <a:rPr lang="en-US" sz="2000" dirty="0">
                <a:solidFill>
                  <a:srgbClr val="FFC000"/>
                </a:solidFill>
                <a:latin typeface="Arial Black" panose="020B0A04020102020204" pitchFamily="34" charset="0"/>
              </a:rPr>
              <a:t>To establish standards and requirements for the protection and planting of trees and woodlands because it is recognized that woodlands and trees are not only desirable, but are also essential to the health, safety, and welfare of the population in that they provide oxygen, reduce carbon dioxide, stabilize soil, cleanse the air by transpiring clean water into the atmosphere, cleanse water passing into the ground through the root system, provide protection for wildlife and their habitats, provide shade, reduce noise and glare, increase property values, and provide an important physical, aesthetic, and psychological balance to the built environment.</a:t>
            </a:r>
          </a:p>
        </p:txBody>
      </p:sp>
      <p:pic>
        <p:nvPicPr>
          <p:cNvPr id="2050" name="Picture 2" descr="Kent County, Delaware (U.S.)">
            <a:extLst>
              <a:ext uri="{FF2B5EF4-FFF2-40B4-BE49-F238E27FC236}">
                <a16:creationId xmlns:a16="http://schemas.microsoft.com/office/drawing/2014/main" id="{5A5987B4-7C00-EE56-133A-FFFB6B0F4C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87554" y="32190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631D1D-09B6-3BAF-5963-E858D3406DE2}"/>
              </a:ext>
            </a:extLst>
          </p:cNvPr>
          <p:cNvSpPr txBox="1"/>
          <p:nvPr/>
        </p:nvSpPr>
        <p:spPr>
          <a:xfrm>
            <a:off x="173584" y="765171"/>
            <a:ext cx="1597307" cy="1200329"/>
          </a:xfrm>
          <a:prstGeom prst="rect">
            <a:avLst/>
          </a:prstGeom>
          <a:noFill/>
        </p:spPr>
        <p:txBody>
          <a:bodyPr wrap="square" rtlCol="0">
            <a:spAutoFit/>
          </a:bodyPr>
          <a:lstStyle/>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4017022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FC337-E789-597C-1E9B-DDDF8FF501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143500" y="0"/>
            <a:ext cx="1905000" cy="1905000"/>
          </a:xfrm>
          <a:prstGeom prst="rect">
            <a:avLst/>
          </a:prstGeom>
        </p:spPr>
      </p:pic>
      <p:sp>
        <p:nvSpPr>
          <p:cNvPr id="4" name="TextBox 3">
            <a:extLst>
              <a:ext uri="{FF2B5EF4-FFF2-40B4-BE49-F238E27FC236}">
                <a16:creationId xmlns:a16="http://schemas.microsoft.com/office/drawing/2014/main" id="{778D1F42-14C2-71BB-130D-4E3E14928393}"/>
              </a:ext>
            </a:extLst>
          </p:cNvPr>
          <p:cNvSpPr txBox="1"/>
          <p:nvPr/>
        </p:nvSpPr>
        <p:spPr>
          <a:xfrm>
            <a:off x="740779" y="2386314"/>
            <a:ext cx="11181145" cy="4185761"/>
          </a:xfrm>
          <a:prstGeom prst="rect">
            <a:avLst/>
          </a:prstGeom>
          <a:noFill/>
        </p:spPr>
        <p:txBody>
          <a:bodyPr wrap="square">
            <a:spAutoFit/>
          </a:bodyPr>
          <a:lstStyle/>
          <a:p>
            <a:pPr algn="ctr"/>
            <a:r>
              <a:rPr lang="en-US" b="1" dirty="0">
                <a:solidFill>
                  <a:srgbClr val="FFC000"/>
                </a:solidFill>
                <a:latin typeface="Arial Black" panose="020B0A04020102020204" pitchFamily="34" charset="0"/>
                <a:cs typeface="Calibri" panose="020F0502020204030204" pitchFamily="34" charset="0"/>
              </a:rPr>
              <a:t> </a:t>
            </a:r>
            <a:r>
              <a:rPr lang="en-US" sz="1200" b="1" dirty="0">
                <a:solidFill>
                  <a:srgbClr val="FFC000"/>
                </a:solidFill>
                <a:latin typeface="Arial Black" panose="020B0A04020102020204" pitchFamily="34" charset="0"/>
                <a:cs typeface="Calibri" panose="020F0502020204030204" pitchFamily="34" charset="0"/>
              </a:rPr>
              <a:t>Maryland Statutes</a:t>
            </a:r>
          </a:p>
          <a:p>
            <a:pPr algn="ctr"/>
            <a:r>
              <a:rPr lang="en-US" sz="1200" b="1" dirty="0">
                <a:solidFill>
                  <a:srgbClr val="FFC000"/>
                </a:solidFill>
                <a:latin typeface="Arial Black" panose="020B0A04020102020204" pitchFamily="34" charset="0"/>
                <a:cs typeface="Calibri" panose="020F0502020204030204" pitchFamily="34" charset="0"/>
              </a:rPr>
              <a:t>Natural Resources</a:t>
            </a:r>
          </a:p>
          <a:p>
            <a:pPr algn="ctr"/>
            <a:r>
              <a:rPr lang="en-US" sz="1200" b="1" dirty="0">
                <a:solidFill>
                  <a:srgbClr val="FFC000"/>
                </a:solidFill>
                <a:latin typeface="Arial Black" panose="020B0A04020102020204" pitchFamily="34" charset="0"/>
                <a:cs typeface="Calibri" panose="020F0502020204030204" pitchFamily="34" charset="0"/>
              </a:rPr>
              <a:t>Title 5 - Forests and Parks</a:t>
            </a:r>
          </a:p>
          <a:p>
            <a:pPr algn="ctr"/>
            <a:r>
              <a:rPr lang="en-US" sz="1200" b="1" dirty="0">
                <a:solidFill>
                  <a:srgbClr val="FFC000"/>
                </a:solidFill>
                <a:latin typeface="Arial Black" panose="020B0A04020102020204" pitchFamily="34" charset="0"/>
                <a:cs typeface="Calibri" panose="020F0502020204030204" pitchFamily="34" charset="0"/>
              </a:rPr>
              <a:t>Subtitle 16 - Forest Conservation Program</a:t>
            </a:r>
            <a:br>
              <a:rPr lang="en-US" sz="1200" b="1" dirty="0">
                <a:solidFill>
                  <a:srgbClr val="FFC000"/>
                </a:solidFill>
                <a:latin typeface="Arial Black" panose="020B0A04020102020204" pitchFamily="34" charset="0"/>
                <a:cs typeface="Calibri" panose="020F0502020204030204" pitchFamily="34" charset="0"/>
              </a:rPr>
            </a:br>
            <a:endParaRPr lang="en-US" sz="1200" b="1" dirty="0">
              <a:solidFill>
                <a:srgbClr val="FFC000"/>
              </a:solidFill>
              <a:latin typeface="Arial Black" panose="020B0A04020102020204" pitchFamily="34" charset="0"/>
              <a:cs typeface="Calibri" panose="020F0502020204030204" pitchFamily="34" charset="0"/>
            </a:endParaRPr>
          </a:p>
          <a:p>
            <a:r>
              <a:rPr lang="en-US" sz="2000" b="1" dirty="0">
                <a:solidFill>
                  <a:srgbClr val="FFC000"/>
                </a:solidFill>
                <a:latin typeface="Arial Black" panose="020B0A04020102020204" pitchFamily="34" charset="0"/>
                <a:cs typeface="Calibri" panose="020F0502020204030204" pitchFamily="34" charset="0"/>
              </a:rPr>
              <a:t>The main purpose of the Maryland Forest Conservation Act (Natural Resources Article Section 5-1601 through 5-1613) enacted in 1991 was to minimize the loss of Maryland's forest resources during land development by making the identification and protection of forests and other sensitive areas an integral part of the site planning process. Identification of priority areas prior to development makes their retention possible. Of primary interest are areas adjacent to streams or wetlands, those on steep or erodible soils or those within or adjacent to large contiguous blocks of forest or wildlife corridors.</a:t>
            </a:r>
          </a:p>
          <a:p>
            <a:endParaRPr lang="en-US" sz="2000" b="1" dirty="0">
              <a:solidFill>
                <a:srgbClr val="FFC000"/>
              </a:solidFill>
              <a:latin typeface="Arial Black" panose="020B0A040201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86D56BA-84FB-CC59-97E4-7D94E7C71FAA}"/>
              </a:ext>
            </a:extLst>
          </p:cNvPr>
          <p:cNvSpPr txBox="1"/>
          <p:nvPr/>
        </p:nvSpPr>
        <p:spPr>
          <a:xfrm>
            <a:off x="254607" y="710444"/>
            <a:ext cx="1597307" cy="1200329"/>
          </a:xfrm>
          <a:prstGeom prst="rect">
            <a:avLst/>
          </a:prstGeom>
          <a:noFill/>
        </p:spPr>
        <p:txBody>
          <a:bodyPr wrap="square" rtlCol="0">
            <a:spAutoFit/>
          </a:bodyPr>
          <a:lstStyle/>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159171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4A534-1DFF-E865-6F61-4C41C3253A2A}"/>
              </a:ext>
            </a:extLst>
          </p:cNvPr>
          <p:cNvSpPr txBox="1"/>
          <p:nvPr/>
        </p:nvSpPr>
        <p:spPr>
          <a:xfrm>
            <a:off x="401256" y="2481984"/>
            <a:ext cx="11111696" cy="3046988"/>
          </a:xfrm>
          <a:prstGeom prst="rect">
            <a:avLst/>
          </a:prstGeom>
          <a:noFill/>
        </p:spPr>
        <p:txBody>
          <a:bodyPr wrap="square" rtlCol="0">
            <a:spAutoFit/>
          </a:bodyPr>
          <a:lstStyle/>
          <a:p>
            <a:pPr algn="ctr"/>
            <a:r>
              <a:rPr lang="en-US" sz="1200" dirty="0">
                <a:solidFill>
                  <a:srgbClr val="FFC000"/>
                </a:solidFill>
                <a:latin typeface="Arial Black" panose="020B0A04020102020204" pitchFamily="34" charset="0"/>
              </a:rPr>
              <a:t>Sussex County DE</a:t>
            </a:r>
          </a:p>
          <a:p>
            <a:pPr algn="ctr"/>
            <a:r>
              <a:rPr lang="en-US" sz="1200" dirty="0">
                <a:solidFill>
                  <a:srgbClr val="FFC000"/>
                </a:solidFill>
                <a:latin typeface="Arial Black" panose="020B0A04020102020204" pitchFamily="34" charset="0"/>
              </a:rPr>
              <a:t>§ 99-5</a:t>
            </a:r>
          </a:p>
          <a:p>
            <a:pPr algn="ctr"/>
            <a:r>
              <a:rPr lang="en-US" sz="1200" dirty="0">
                <a:solidFill>
                  <a:srgbClr val="FFC000"/>
                </a:solidFill>
                <a:latin typeface="Arial Black" panose="020B0A04020102020204" pitchFamily="34" charset="0"/>
              </a:rPr>
              <a:t>Definitions.</a:t>
            </a:r>
          </a:p>
          <a:p>
            <a:r>
              <a:rPr lang="en-US" sz="2400" dirty="0">
                <a:solidFill>
                  <a:srgbClr val="FFC000"/>
                </a:solidFill>
                <a:latin typeface="Arial Black" panose="020B0A04020102020204" pitchFamily="34" charset="0"/>
              </a:rPr>
              <a:t>§ 99.9 Preliminary Plat Approval/Disapproval</a:t>
            </a:r>
          </a:p>
          <a:p>
            <a:pPr marL="342900" indent="-342900">
              <a:buFont typeface="Arial" panose="020B0604020202020204" pitchFamily="34" charset="0"/>
              <a:buChar char="•"/>
            </a:pPr>
            <a:r>
              <a:rPr lang="en-US" sz="2400" dirty="0">
                <a:solidFill>
                  <a:srgbClr val="FFC000"/>
                </a:solidFill>
                <a:latin typeface="Arial Black" panose="020B0A04020102020204" pitchFamily="34" charset="0"/>
              </a:rPr>
              <a:t>In addition to the other provisions contained within the article, the approval shall contain </a:t>
            </a:r>
            <a:r>
              <a:rPr lang="en-US" sz="2400" i="1" u="sng" dirty="0">
                <a:solidFill>
                  <a:srgbClr val="FFC000"/>
                </a:solidFill>
                <a:latin typeface="Arial Black" panose="020B0A04020102020204" pitchFamily="34" charset="0"/>
              </a:rPr>
              <a:t>consideration</a:t>
            </a:r>
            <a:r>
              <a:rPr lang="en-US" sz="2400" dirty="0">
                <a:solidFill>
                  <a:srgbClr val="FFC000"/>
                </a:solidFill>
                <a:latin typeface="Arial Black" panose="020B0A04020102020204" pitchFamily="34" charset="0"/>
              </a:rPr>
              <a:t> of the following: (</a:t>
            </a:r>
            <a:r>
              <a:rPr lang="en-US" dirty="0">
                <a:solidFill>
                  <a:srgbClr val="FFC000"/>
                </a:solidFill>
                <a:latin typeface="Arial Black" panose="020B0A04020102020204" pitchFamily="34" charset="0"/>
              </a:rPr>
              <a:t>17)</a:t>
            </a:r>
            <a:br>
              <a:rPr lang="en-US" dirty="0">
                <a:solidFill>
                  <a:srgbClr val="FFC000"/>
                </a:solidFill>
                <a:latin typeface="Arial Black" panose="020B0A04020102020204" pitchFamily="34" charset="0"/>
              </a:rPr>
            </a:br>
            <a:endParaRPr lang="en-US" dirty="0">
              <a:solidFill>
                <a:srgbClr val="FFC000"/>
              </a:solidFill>
              <a:latin typeface="Arial Black" panose="020B0A04020102020204" pitchFamily="34" charset="0"/>
            </a:endParaRPr>
          </a:p>
          <a:p>
            <a:pPr lvl="1"/>
            <a:r>
              <a:rPr lang="en-US" sz="2000" dirty="0">
                <a:solidFill>
                  <a:srgbClr val="FFC000"/>
                </a:solidFill>
                <a:latin typeface="Arial Black" panose="020B0A04020102020204" pitchFamily="34" charset="0"/>
              </a:rPr>
              <a:t>(3) Preservation of natural and historical features</a:t>
            </a:r>
          </a:p>
          <a:p>
            <a:pPr lvl="1"/>
            <a:r>
              <a:rPr lang="en-US" sz="2000" dirty="0">
                <a:solidFill>
                  <a:srgbClr val="FFC000"/>
                </a:solidFill>
                <a:latin typeface="Arial Black" panose="020B0A04020102020204" pitchFamily="34" charset="0"/>
              </a:rPr>
              <a:t>(4) Preservation of open space and scenic views </a:t>
            </a:r>
          </a:p>
          <a:p>
            <a:pPr lvl="1"/>
            <a:r>
              <a:rPr lang="en-US" sz="2000" dirty="0">
                <a:solidFill>
                  <a:srgbClr val="FFC000"/>
                </a:solidFill>
                <a:latin typeface="Arial Black" panose="020B0A04020102020204" pitchFamily="34" charset="0"/>
              </a:rPr>
              <a:t>(5) Minimization of </a:t>
            </a:r>
            <a:r>
              <a:rPr lang="en-US" sz="2000" dirty="0">
                <a:solidFill>
                  <a:srgbClr val="FF0000"/>
                </a:solidFill>
                <a:latin typeface="Arial Black" panose="020B0A04020102020204" pitchFamily="34" charset="0"/>
              </a:rPr>
              <a:t>tree, vegetation, soil removal and grade changes</a:t>
            </a:r>
          </a:p>
        </p:txBody>
      </p:sp>
      <p:pic>
        <p:nvPicPr>
          <p:cNvPr id="7" name="Picture 6">
            <a:extLst>
              <a:ext uri="{FF2B5EF4-FFF2-40B4-BE49-F238E27FC236}">
                <a16:creationId xmlns:a16="http://schemas.microsoft.com/office/drawing/2014/main" id="{69088BB7-875C-A73C-3863-ABBFC2DD9B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737833" y="174584"/>
            <a:ext cx="2143125" cy="2133600"/>
          </a:xfrm>
          <a:prstGeom prst="rect">
            <a:avLst/>
          </a:prstGeom>
        </p:spPr>
      </p:pic>
      <p:sp>
        <p:nvSpPr>
          <p:cNvPr id="9" name="TextBox 8">
            <a:extLst>
              <a:ext uri="{FF2B5EF4-FFF2-40B4-BE49-F238E27FC236}">
                <a16:creationId xmlns:a16="http://schemas.microsoft.com/office/drawing/2014/main" id="{FBF69238-5436-A290-EBB8-EF60A0285441}"/>
              </a:ext>
            </a:extLst>
          </p:cNvPr>
          <p:cNvSpPr txBox="1"/>
          <p:nvPr/>
        </p:nvSpPr>
        <p:spPr>
          <a:xfrm>
            <a:off x="243032" y="641219"/>
            <a:ext cx="1597307" cy="1200329"/>
          </a:xfrm>
          <a:prstGeom prst="rect">
            <a:avLst/>
          </a:prstGeom>
          <a:noFill/>
        </p:spPr>
        <p:txBody>
          <a:bodyPr wrap="square" rtlCol="0">
            <a:spAutoFit/>
          </a:bodyPr>
          <a:lstStyle/>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1EB877D-6086-310D-7DC3-62064C714783}"/>
              </a:ext>
            </a:extLst>
          </p:cNvPr>
          <p:cNvSpPr txBox="1"/>
          <p:nvPr/>
        </p:nvSpPr>
        <p:spPr>
          <a:xfrm>
            <a:off x="1192799" y="6037085"/>
            <a:ext cx="9806402" cy="646331"/>
          </a:xfrm>
          <a:prstGeom prst="rect">
            <a:avLst/>
          </a:prstGeom>
          <a:noFill/>
        </p:spPr>
        <p:txBody>
          <a:bodyPr wrap="none" rtlCol="0">
            <a:spAutoFit/>
          </a:bodyPr>
          <a:lstStyle/>
          <a:p>
            <a:r>
              <a:rPr lang="en-US" b="1" dirty="0">
                <a:solidFill>
                  <a:srgbClr val="FFC000"/>
                </a:solidFill>
                <a:latin typeface="Arial Black" panose="020B0A04020102020204" pitchFamily="34" charset="0"/>
              </a:rPr>
              <a:t>Consideration is defined </a:t>
            </a:r>
            <a:r>
              <a:rPr lang="en-US" b="1" i="1" dirty="0">
                <a:solidFill>
                  <a:srgbClr val="FFC000"/>
                </a:solidFill>
                <a:latin typeface="Arial Black" panose="020B0A04020102020204" pitchFamily="34" charset="0"/>
              </a:rPr>
              <a:t>as “</a:t>
            </a:r>
            <a:r>
              <a:rPr lang="en-US" b="1" i="1" dirty="0">
                <a:solidFill>
                  <a:srgbClr val="FFC000"/>
                </a:solidFill>
                <a:effectLst/>
                <a:latin typeface="Arial Black" panose="020B0A04020102020204" pitchFamily="34" charset="0"/>
              </a:rPr>
              <a:t>careful thought</a:t>
            </a:r>
            <a:r>
              <a:rPr lang="en-US" b="0" i="1" dirty="0">
                <a:solidFill>
                  <a:srgbClr val="FFC000"/>
                </a:solidFill>
                <a:effectLst/>
                <a:latin typeface="Arial Black" panose="020B0A04020102020204" pitchFamily="34" charset="0"/>
              </a:rPr>
              <a:t> : deliberation. : thoughtfulness”</a:t>
            </a:r>
            <a:endParaRPr lang="en-US" i="1" dirty="0">
              <a:solidFill>
                <a:srgbClr val="FFC000"/>
              </a:solidFill>
              <a:latin typeface="Arial Black" panose="020B0A04020102020204" pitchFamily="34" charset="0"/>
            </a:endParaRPr>
          </a:p>
          <a:p>
            <a:endParaRPr lang="en-US" dirty="0"/>
          </a:p>
        </p:txBody>
      </p:sp>
    </p:spTree>
    <p:extLst>
      <p:ext uri="{BB962C8B-B14F-4D97-AF65-F5344CB8AC3E}">
        <p14:creationId xmlns:p14="http://schemas.microsoft.com/office/powerpoint/2010/main" val="225141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4A534-1DFF-E865-6F61-4C41C3253A2A}"/>
              </a:ext>
            </a:extLst>
          </p:cNvPr>
          <p:cNvSpPr txBox="1"/>
          <p:nvPr/>
        </p:nvSpPr>
        <p:spPr>
          <a:xfrm>
            <a:off x="972237" y="2287034"/>
            <a:ext cx="10484473" cy="4401205"/>
          </a:xfrm>
          <a:prstGeom prst="rect">
            <a:avLst/>
          </a:prstGeom>
          <a:noFill/>
        </p:spPr>
        <p:txBody>
          <a:bodyPr wrap="square" rtlCol="0">
            <a:spAutoFit/>
          </a:bodyPr>
          <a:lstStyle/>
          <a:p>
            <a:pPr algn="ctr"/>
            <a:r>
              <a:rPr lang="en-US" sz="1200" dirty="0">
                <a:solidFill>
                  <a:srgbClr val="FFC000"/>
                </a:solidFill>
                <a:latin typeface="Arial Black" panose="020B0A04020102020204" pitchFamily="34" charset="0"/>
              </a:rPr>
              <a:t>Kent County, DE </a:t>
            </a:r>
          </a:p>
          <a:p>
            <a:pPr algn="ctr"/>
            <a:r>
              <a:rPr lang="en-US" sz="1200" dirty="0">
                <a:solidFill>
                  <a:srgbClr val="FFC000"/>
                </a:solidFill>
                <a:latin typeface="Arial Black" panose="020B0A04020102020204" pitchFamily="34" charset="0"/>
              </a:rPr>
              <a:t> Part II, General Legislation / Subdivision and Land Development</a:t>
            </a:r>
          </a:p>
          <a:p>
            <a:pPr algn="ctr"/>
            <a:r>
              <a:rPr lang="en-US" sz="1200" dirty="0">
                <a:solidFill>
                  <a:srgbClr val="FFC000"/>
                </a:solidFill>
                <a:latin typeface="Arial Black" panose="020B0A04020102020204" pitchFamily="34" charset="0"/>
              </a:rPr>
              <a:t>§ 187-73 Woodland preservation.</a:t>
            </a:r>
          </a:p>
          <a:p>
            <a:pPr algn="ctr"/>
            <a:r>
              <a:rPr lang="en-US" sz="1200" dirty="0">
                <a:solidFill>
                  <a:srgbClr val="FFC000"/>
                </a:solidFill>
                <a:latin typeface="Arial Black" panose="020B0A04020102020204" pitchFamily="34" charset="0"/>
              </a:rPr>
              <a:t>Tree Protection Area</a:t>
            </a:r>
            <a:br>
              <a:rPr lang="en-US" dirty="0">
                <a:solidFill>
                  <a:srgbClr val="FFC000"/>
                </a:solidFill>
                <a:latin typeface="Arial Black" panose="020B0A04020102020204" pitchFamily="34" charset="0"/>
              </a:rPr>
            </a:br>
            <a:br>
              <a:rPr lang="en-US" sz="2000" dirty="0">
                <a:solidFill>
                  <a:srgbClr val="FFC000"/>
                </a:solidFill>
                <a:latin typeface="Arial Black" panose="020B0A04020102020204" pitchFamily="34" charset="0"/>
              </a:rPr>
            </a:br>
            <a:endParaRPr lang="en-US" sz="2000" dirty="0">
              <a:solidFill>
                <a:srgbClr val="FFC000"/>
              </a:solidFill>
              <a:latin typeface="Arial Black" panose="020B0A04020102020204" pitchFamily="34" charset="0"/>
            </a:endParaRPr>
          </a:p>
          <a:p>
            <a:r>
              <a:rPr lang="en-US" sz="2400" b="1" dirty="0">
                <a:solidFill>
                  <a:srgbClr val="FFC000"/>
                </a:solidFill>
                <a:latin typeface="Arial Black" panose="020B0A04020102020204" pitchFamily="34" charset="0"/>
                <a:cs typeface="Calibri" panose="020F0502020204030204" pitchFamily="34" charset="0"/>
              </a:rPr>
              <a:t>Any portion of a site wherein are located existing trees which are proposed to be retained in order to comply with the requirements of this section. The tree protection area shall include no less than the total area beneath the tree canopy as defined by the dripline of the tree or group of trees collectively.</a:t>
            </a:r>
          </a:p>
          <a:p>
            <a:pPr algn="ctr"/>
            <a:br>
              <a:rPr lang="en-US" sz="2400" b="1" dirty="0">
                <a:solidFill>
                  <a:srgbClr val="FFC000"/>
                </a:solidFill>
                <a:latin typeface="Arial Black" panose="020B0A04020102020204" pitchFamily="34" charset="0"/>
              </a:rPr>
            </a:br>
            <a:endParaRPr lang="en-US" sz="2400" b="1" dirty="0">
              <a:solidFill>
                <a:srgbClr val="FFC000"/>
              </a:solidFill>
              <a:latin typeface="Arial Black" panose="020B0A04020102020204" pitchFamily="34" charset="0"/>
            </a:endParaRPr>
          </a:p>
        </p:txBody>
      </p:sp>
      <p:pic>
        <p:nvPicPr>
          <p:cNvPr id="2050" name="Picture 2" descr="Kent County, Delaware (U.S.)">
            <a:extLst>
              <a:ext uri="{FF2B5EF4-FFF2-40B4-BE49-F238E27FC236}">
                <a16:creationId xmlns:a16="http://schemas.microsoft.com/office/drawing/2014/main" id="{5A5987B4-7C00-EE56-133A-FFFB6B0F4C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41255" y="629684"/>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631D1D-09B6-3BAF-5963-E858D3406DE2}"/>
              </a:ext>
            </a:extLst>
          </p:cNvPr>
          <p:cNvSpPr txBox="1"/>
          <p:nvPr/>
        </p:nvSpPr>
        <p:spPr>
          <a:xfrm>
            <a:off x="173584" y="765171"/>
            <a:ext cx="1597307" cy="1200329"/>
          </a:xfrm>
          <a:prstGeom prst="rect">
            <a:avLst/>
          </a:prstGeom>
          <a:noFill/>
        </p:spPr>
        <p:txBody>
          <a:bodyPr wrap="square" rtlCol="0">
            <a:spAutoFit/>
          </a:bodyPr>
          <a:lstStyle/>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134134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1DD3C-7CAC-4202-AF48-3869E076B090}"/>
              </a:ext>
            </a:extLst>
          </p:cNvPr>
          <p:cNvPicPr>
            <a:picLocks noChangeAspect="1"/>
          </p:cNvPicPr>
          <p:nvPr/>
        </p:nvPicPr>
        <p:blipFill>
          <a:blip r:embed="rId2"/>
          <a:stretch>
            <a:fillRect/>
          </a:stretch>
        </p:blipFill>
        <p:spPr>
          <a:xfrm>
            <a:off x="4383431" y="764913"/>
            <a:ext cx="3124200" cy="1457325"/>
          </a:xfrm>
          <a:prstGeom prst="rect">
            <a:avLst/>
          </a:prstGeom>
        </p:spPr>
      </p:pic>
      <p:sp>
        <p:nvSpPr>
          <p:cNvPr id="5" name="TextBox 4">
            <a:extLst>
              <a:ext uri="{FF2B5EF4-FFF2-40B4-BE49-F238E27FC236}">
                <a16:creationId xmlns:a16="http://schemas.microsoft.com/office/drawing/2014/main" id="{00F391F5-7606-DAB1-4977-8DDF49CBF0CE}"/>
              </a:ext>
            </a:extLst>
          </p:cNvPr>
          <p:cNvSpPr txBox="1"/>
          <p:nvPr/>
        </p:nvSpPr>
        <p:spPr>
          <a:xfrm>
            <a:off x="740780" y="2719949"/>
            <a:ext cx="11065398" cy="3046988"/>
          </a:xfrm>
          <a:prstGeom prst="rect">
            <a:avLst/>
          </a:prstGeom>
          <a:noFill/>
        </p:spPr>
        <p:txBody>
          <a:bodyPr wrap="square">
            <a:spAutoFit/>
          </a:bodyPr>
          <a:lstStyle/>
          <a:p>
            <a:pPr algn="l"/>
            <a:r>
              <a:rPr lang="en-US" sz="2400" b="1" i="1" u="sng" strike="noStrike" baseline="0" dirty="0">
                <a:solidFill>
                  <a:srgbClr val="FFC000"/>
                </a:solidFill>
                <a:effectLst>
                  <a:outerShdw blurRad="38100" dist="38100" dir="2700000" algn="tl">
                    <a:srgbClr val="000000">
                      <a:alpha val="43137"/>
                    </a:srgbClr>
                  </a:outerShdw>
                </a:effectLst>
                <a:latin typeface="Arial" panose="020B0604020202020204" pitchFamily="34" charset="0"/>
              </a:rPr>
              <a:t>VISION</a:t>
            </a:r>
            <a:r>
              <a:rPr lang="en-US" sz="2400" b="0" i="1" u="none" strike="noStrike" baseline="0" dirty="0">
                <a:solidFill>
                  <a:srgbClr val="FFC000"/>
                </a:solidFill>
                <a:latin typeface="Arial" panose="020B0604020202020204" pitchFamily="34" charset="0"/>
              </a:rPr>
              <a:t> “Sussex County offers a unique quality of life for its residents and visitors alike. We appreciate and seek to preserve its unique natural, historical and agricultural character while fostering new economic opportunities, community vitality, and desirable growth through strategic investments and efficient use of County resources. To accomplish this, </a:t>
            </a:r>
            <a:r>
              <a:rPr lang="en-US" sz="2400" b="0" i="1" u="none" strike="noStrike" baseline="0" dirty="0">
                <a:solidFill>
                  <a:srgbClr val="FF0000"/>
                </a:solidFill>
                <a:latin typeface="Arial" panose="020B0604020202020204" pitchFamily="34" charset="0"/>
              </a:rPr>
              <a:t>Sussex County will </a:t>
            </a:r>
            <a:r>
              <a:rPr lang="en-US" sz="2400" b="0" i="1" u="sng" strike="noStrike" baseline="0" dirty="0">
                <a:solidFill>
                  <a:srgbClr val="FF0000"/>
                </a:solidFill>
                <a:latin typeface="Arial" panose="020B0604020202020204" pitchFamily="34" charset="0"/>
              </a:rPr>
              <a:t>balance</a:t>
            </a:r>
            <a:r>
              <a:rPr lang="en-US" sz="2400" b="0" i="1" u="none" strike="noStrike" baseline="0" dirty="0">
                <a:solidFill>
                  <a:srgbClr val="FF0000"/>
                </a:solidFill>
                <a:latin typeface="Arial" panose="020B0604020202020204" pitchFamily="34" charset="0"/>
              </a:rPr>
              <a:t> the welfare of its citizens and its role as an agricultural, tourism, and business leader with the most appropriate future uses of land, water and other resources.”</a:t>
            </a:r>
            <a:endParaRPr lang="en-US" sz="2400" dirty="0">
              <a:solidFill>
                <a:srgbClr val="FF0000"/>
              </a:solidFill>
            </a:endParaRPr>
          </a:p>
        </p:txBody>
      </p:sp>
    </p:spTree>
    <p:extLst>
      <p:ext uri="{BB962C8B-B14F-4D97-AF65-F5344CB8AC3E}">
        <p14:creationId xmlns:p14="http://schemas.microsoft.com/office/powerpoint/2010/main" val="68548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FC337-E789-597C-1E9B-DDDF8FF501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143500" y="710444"/>
            <a:ext cx="1905000" cy="1905000"/>
          </a:xfrm>
          <a:prstGeom prst="rect">
            <a:avLst/>
          </a:prstGeom>
        </p:spPr>
      </p:pic>
      <p:sp>
        <p:nvSpPr>
          <p:cNvPr id="4" name="TextBox 3">
            <a:extLst>
              <a:ext uri="{FF2B5EF4-FFF2-40B4-BE49-F238E27FC236}">
                <a16:creationId xmlns:a16="http://schemas.microsoft.com/office/drawing/2014/main" id="{778D1F42-14C2-71BB-130D-4E3E14928393}"/>
              </a:ext>
            </a:extLst>
          </p:cNvPr>
          <p:cNvSpPr txBox="1"/>
          <p:nvPr/>
        </p:nvSpPr>
        <p:spPr>
          <a:xfrm>
            <a:off x="671330" y="2953473"/>
            <a:ext cx="11181145" cy="3539430"/>
          </a:xfrm>
          <a:prstGeom prst="rect">
            <a:avLst/>
          </a:prstGeom>
          <a:noFill/>
        </p:spPr>
        <p:txBody>
          <a:bodyPr wrap="square">
            <a:spAutoFit/>
          </a:bodyPr>
          <a:lstStyle/>
          <a:p>
            <a:pPr algn="ctr"/>
            <a:r>
              <a:rPr lang="en-US" sz="1200" b="1" dirty="0">
                <a:solidFill>
                  <a:srgbClr val="FFC000"/>
                </a:solidFill>
                <a:latin typeface="Arial Black" panose="020B0A04020102020204" pitchFamily="34" charset="0"/>
                <a:cs typeface="Calibri" panose="020F0502020204030204" pitchFamily="34" charset="0"/>
              </a:rPr>
              <a:t> Maryland Statutes</a:t>
            </a:r>
          </a:p>
          <a:p>
            <a:pPr algn="ctr"/>
            <a:r>
              <a:rPr lang="en-US" sz="1200" b="1" dirty="0">
                <a:solidFill>
                  <a:srgbClr val="FFC000"/>
                </a:solidFill>
                <a:latin typeface="Arial Black" panose="020B0A04020102020204" pitchFamily="34" charset="0"/>
                <a:cs typeface="Calibri" panose="020F0502020204030204" pitchFamily="34" charset="0"/>
              </a:rPr>
              <a:t>Natural Resources</a:t>
            </a:r>
          </a:p>
          <a:p>
            <a:pPr algn="ctr"/>
            <a:r>
              <a:rPr lang="en-US" sz="1200" b="1" dirty="0">
                <a:solidFill>
                  <a:srgbClr val="FFC000"/>
                </a:solidFill>
                <a:latin typeface="Arial Black" panose="020B0A04020102020204" pitchFamily="34" charset="0"/>
                <a:cs typeface="Calibri" panose="020F0502020204030204" pitchFamily="34" charset="0"/>
              </a:rPr>
              <a:t>Title 5 - Forests and Parks</a:t>
            </a:r>
          </a:p>
          <a:p>
            <a:pPr algn="ctr"/>
            <a:r>
              <a:rPr lang="en-US" sz="1200" b="1" dirty="0">
                <a:solidFill>
                  <a:srgbClr val="FFC000"/>
                </a:solidFill>
                <a:latin typeface="Arial Black" panose="020B0A04020102020204" pitchFamily="34" charset="0"/>
                <a:cs typeface="Calibri" panose="020F0502020204030204" pitchFamily="34" charset="0"/>
              </a:rPr>
              <a:t>Subtitle 16 - Forest Conservation Program</a:t>
            </a:r>
            <a:br>
              <a:rPr lang="en-US" b="1" dirty="0">
                <a:solidFill>
                  <a:srgbClr val="FFC000"/>
                </a:solidFill>
                <a:latin typeface="Arial Black" panose="020B0A04020102020204" pitchFamily="34" charset="0"/>
                <a:cs typeface="Calibri" panose="020F0502020204030204" pitchFamily="34" charset="0"/>
              </a:rPr>
            </a:b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0" indent="0">
              <a:buFont typeface="Arial" panose="020B0604020202020204" pitchFamily="34" charset="0"/>
              <a:buNone/>
            </a:pPr>
            <a:r>
              <a:rPr lang="en-US" sz="2400" b="1" dirty="0">
                <a:solidFill>
                  <a:srgbClr val="FFC000"/>
                </a:solidFill>
                <a:latin typeface="Calibri" panose="020F0502020204030204" pitchFamily="34" charset="0"/>
                <a:cs typeface="Calibri" panose="020F0502020204030204" pitchFamily="34" charset="0"/>
              </a:rPr>
              <a:t> </a:t>
            </a:r>
            <a:r>
              <a:rPr lang="en-US" sz="2400" b="1" dirty="0">
                <a:solidFill>
                  <a:srgbClr val="FFC000"/>
                </a:solidFill>
                <a:latin typeface="Arial Black" panose="020B0A04020102020204" pitchFamily="34" charset="0"/>
                <a:cs typeface="Calibri" panose="020F0502020204030204" pitchFamily="34" charset="0"/>
              </a:rPr>
              <a:t>The forest stand delineation shall be used during the preliminary review process to determine the most suitable and practical areas for forest conservation.</a:t>
            </a:r>
          </a:p>
          <a:p>
            <a:pPr algn="ctr"/>
            <a:br>
              <a:rPr lang="en-US" sz="2400" b="1" dirty="0">
                <a:solidFill>
                  <a:srgbClr val="FFC000"/>
                </a:solidFill>
                <a:latin typeface="Arial Black" panose="020B0A04020102020204" pitchFamily="34" charset="0"/>
                <a:cs typeface="Calibri" panose="020F0502020204030204" pitchFamily="34" charset="0"/>
              </a:rPr>
            </a:br>
            <a:endParaRPr lang="en-US" sz="2400" b="1" dirty="0">
              <a:solidFill>
                <a:srgbClr val="FFC000"/>
              </a:solidFill>
              <a:latin typeface="Arial Black" panose="020B0A04020102020204" pitchFamily="34" charset="0"/>
              <a:cs typeface="Calibri" panose="020F0502020204030204" pitchFamily="34" charset="0"/>
            </a:endParaRPr>
          </a:p>
          <a:p>
            <a:endParaRPr lang="en-US" sz="2000" b="1" dirty="0">
              <a:solidFill>
                <a:srgbClr val="FFC000"/>
              </a:solidFill>
              <a:latin typeface="Arial Black" panose="020B0A040201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86D56BA-84FB-CC59-97E4-7D94E7C71FAA}"/>
              </a:ext>
            </a:extLst>
          </p:cNvPr>
          <p:cNvSpPr txBox="1"/>
          <p:nvPr/>
        </p:nvSpPr>
        <p:spPr>
          <a:xfrm>
            <a:off x="254607" y="710444"/>
            <a:ext cx="1597307" cy="1200329"/>
          </a:xfrm>
          <a:prstGeom prst="rect">
            <a:avLst/>
          </a:prstGeom>
          <a:noFill/>
        </p:spPr>
        <p:txBody>
          <a:bodyPr wrap="square" rtlCol="0">
            <a:spAutoFit/>
          </a:bodyPr>
          <a:lstStyle/>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324474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4A534-1DFF-E865-6F61-4C41C3253A2A}"/>
              </a:ext>
            </a:extLst>
          </p:cNvPr>
          <p:cNvSpPr txBox="1"/>
          <p:nvPr/>
        </p:nvSpPr>
        <p:spPr>
          <a:xfrm>
            <a:off x="540152" y="2308184"/>
            <a:ext cx="11111696" cy="6124754"/>
          </a:xfrm>
          <a:prstGeom prst="rect">
            <a:avLst/>
          </a:prstGeom>
          <a:noFill/>
        </p:spPr>
        <p:txBody>
          <a:bodyPr wrap="square" rtlCol="0">
            <a:spAutoFit/>
          </a:bodyPr>
          <a:lstStyle/>
          <a:p>
            <a:pPr algn="ctr"/>
            <a:r>
              <a:rPr lang="en-US" sz="1200" dirty="0">
                <a:solidFill>
                  <a:srgbClr val="FFC000"/>
                </a:solidFill>
                <a:latin typeface="Arial Black" panose="020B0A04020102020204" pitchFamily="34" charset="0"/>
              </a:rPr>
              <a:t>Sussex County DE</a:t>
            </a:r>
          </a:p>
          <a:p>
            <a:pPr algn="ctr"/>
            <a:r>
              <a:rPr lang="en-US" sz="1200" dirty="0">
                <a:solidFill>
                  <a:srgbClr val="FFC000"/>
                </a:solidFill>
                <a:latin typeface="Arial Black" panose="020B0A04020102020204" pitchFamily="34" charset="0"/>
              </a:rPr>
              <a:t>§ 99-5</a:t>
            </a:r>
          </a:p>
          <a:p>
            <a:pPr algn="ctr"/>
            <a:r>
              <a:rPr lang="en-US" sz="1200" dirty="0">
                <a:solidFill>
                  <a:srgbClr val="FFC000"/>
                </a:solidFill>
                <a:latin typeface="Arial Black" panose="020B0A04020102020204" pitchFamily="34" charset="0"/>
              </a:rPr>
              <a:t>Definitions</a:t>
            </a:r>
            <a:br>
              <a:rPr lang="en-US" sz="1200" dirty="0">
                <a:solidFill>
                  <a:srgbClr val="FFC000"/>
                </a:solidFill>
                <a:latin typeface="Arial Black" panose="020B0A04020102020204" pitchFamily="34" charset="0"/>
              </a:rPr>
            </a:br>
            <a:br>
              <a:rPr lang="en-US" sz="1200" dirty="0">
                <a:solidFill>
                  <a:srgbClr val="FFC000"/>
                </a:solidFill>
                <a:latin typeface="Arial Black" panose="020B0A04020102020204" pitchFamily="34" charset="0"/>
              </a:rPr>
            </a:br>
            <a:endParaRPr lang="en-US" sz="1200" dirty="0">
              <a:solidFill>
                <a:srgbClr val="FFC000"/>
              </a:solidFill>
              <a:latin typeface="Arial Black" panose="020B0A04020102020204" pitchFamily="34" charset="0"/>
            </a:endParaRPr>
          </a:p>
          <a:p>
            <a:pPr marL="285750" indent="-285750">
              <a:buFont typeface="Arial" panose="020B0604020202020204" pitchFamily="34" charset="0"/>
              <a:buChar char="•"/>
            </a:pPr>
            <a:r>
              <a:rPr lang="en-US" sz="1600" b="1" dirty="0">
                <a:solidFill>
                  <a:srgbClr val="FF0000"/>
                </a:solidFill>
                <a:latin typeface="Arial Black" panose="020B0A04020102020204" pitchFamily="34" charset="0"/>
                <a:cs typeface="Calibri" panose="020F0502020204030204" pitchFamily="34" charset="0"/>
              </a:rPr>
              <a:t>A strip of land, not less than 20 feet in width</a:t>
            </a:r>
            <a:r>
              <a:rPr lang="en-US" sz="1600" b="1" dirty="0">
                <a:solidFill>
                  <a:srgbClr val="FFC000"/>
                </a:solidFill>
                <a:latin typeface="Arial Black" panose="020B0A04020102020204" pitchFamily="34" charset="0"/>
                <a:cs typeface="Calibri" panose="020F0502020204030204" pitchFamily="34" charset="0"/>
              </a:rPr>
              <a:t>, exclusive of any residential lots, stormwater management areas or facilities, open space (except that the land area within the buffer strip may be included in the overall calculation of open space), recreational amenities, wastewater treatment and/or disposal facilities, water treatment facilities, streets, buildings or other surface improvements and located along the entire outer perimeter of any portion of a major subdivision of lands into four or more lots adjacent to land of other ownership.</a:t>
            </a:r>
            <a:br>
              <a:rPr lang="en-US" sz="1600" b="1" dirty="0">
                <a:solidFill>
                  <a:srgbClr val="FFC000"/>
                </a:solidFill>
                <a:latin typeface="Arial Black" panose="020B0A04020102020204" pitchFamily="34" charset="0"/>
                <a:cs typeface="Calibri" panose="020F0502020204030204" pitchFamily="34" charset="0"/>
              </a:rPr>
            </a:br>
            <a:endParaRPr lang="en-US" sz="1600" b="1" dirty="0">
              <a:solidFill>
                <a:srgbClr val="FFC000"/>
              </a:solidFill>
              <a:latin typeface="Arial Black" panose="020B0A04020102020204" pitchFamily="34" charset="0"/>
              <a:cs typeface="Calibri" panose="020F0502020204030204" pitchFamily="34" charset="0"/>
            </a:endParaRPr>
          </a:p>
          <a:p>
            <a:pPr marL="285750" indent="-285750">
              <a:buFont typeface="Arial" panose="020B0604020202020204" pitchFamily="34" charset="0"/>
              <a:buChar char="•"/>
            </a:pPr>
            <a:r>
              <a:rPr lang="en-US" sz="1600" b="1" dirty="0">
                <a:solidFill>
                  <a:srgbClr val="FF0000"/>
                </a:solidFill>
                <a:latin typeface="Arial Black" panose="020B0A04020102020204" pitchFamily="34" charset="0"/>
                <a:cs typeface="Calibri" panose="020F0502020204030204" pitchFamily="34" charset="0"/>
              </a:rPr>
              <a:t>A landscape plan for the buffer shall be designed and certified to by a licensed landscape architect, licensed forester or forester designated by the Society of American Foresters as a "certified forester."</a:t>
            </a:r>
            <a:r>
              <a:rPr lang="en-US" sz="1600" b="1" dirty="0">
                <a:solidFill>
                  <a:srgbClr val="FFC000"/>
                </a:solidFill>
                <a:latin typeface="Arial Black" panose="020B0A04020102020204" pitchFamily="34" charset="0"/>
                <a:cs typeface="Calibri" panose="020F0502020204030204" pitchFamily="34" charset="0"/>
              </a:rPr>
              <a:t> The landscape plan shall be reviewed and commented on by the State Forester and shall be subject to the final review and approval of the Commission.</a:t>
            </a:r>
            <a:br>
              <a:rPr lang="en-US" sz="1600" b="1" dirty="0">
                <a:solidFill>
                  <a:srgbClr val="FFC000"/>
                </a:solidFill>
                <a:latin typeface="Arial Black" panose="020B0A04020102020204" pitchFamily="34" charset="0"/>
                <a:cs typeface="Calibri" panose="020F0502020204030204" pitchFamily="34" charset="0"/>
              </a:rPr>
            </a:br>
            <a:endParaRPr lang="en-US" sz="1600" b="1" dirty="0">
              <a:solidFill>
                <a:srgbClr val="FFC000"/>
              </a:solidFill>
              <a:latin typeface="Arial Black" panose="020B0A04020102020204" pitchFamily="34" charset="0"/>
              <a:cs typeface="Calibri" panose="020F0502020204030204" pitchFamily="34" charset="0"/>
            </a:endParaRPr>
          </a:p>
          <a:p>
            <a:pPr marL="285750" indent="-285750">
              <a:buFont typeface="Arial" panose="020B0604020202020204" pitchFamily="34" charset="0"/>
              <a:buChar char="•"/>
            </a:pPr>
            <a:r>
              <a:rPr lang="en-US" sz="1600" b="1" dirty="0">
                <a:solidFill>
                  <a:srgbClr val="FFC000"/>
                </a:solidFill>
                <a:latin typeface="Arial Black" panose="020B0A04020102020204" pitchFamily="34" charset="0"/>
                <a:cs typeface="Calibri" panose="020F0502020204030204" pitchFamily="34" charset="0"/>
              </a:rPr>
              <a:t>The landscape plan </a:t>
            </a:r>
            <a:r>
              <a:rPr lang="en-US" sz="1600" b="1" i="1" u="sng" dirty="0">
                <a:solidFill>
                  <a:srgbClr val="FF0000"/>
                </a:solidFill>
                <a:latin typeface="Arial Black" panose="020B0A04020102020204" pitchFamily="34" charset="0"/>
                <a:cs typeface="Calibri" panose="020F0502020204030204" pitchFamily="34" charset="0"/>
              </a:rPr>
              <a:t>may</a:t>
            </a:r>
            <a:r>
              <a:rPr lang="en-US" sz="1600" b="1" dirty="0">
                <a:solidFill>
                  <a:srgbClr val="FF0000"/>
                </a:solidFill>
                <a:latin typeface="Arial Black" panose="020B0A04020102020204" pitchFamily="34" charset="0"/>
                <a:cs typeface="Calibri" panose="020F0502020204030204" pitchFamily="34" charset="0"/>
              </a:rPr>
              <a:t> include </a:t>
            </a:r>
            <a:r>
              <a:rPr lang="en-US" sz="1600" b="1" dirty="0">
                <a:solidFill>
                  <a:srgbClr val="FFC000"/>
                </a:solidFill>
                <a:latin typeface="Arial Black" panose="020B0A04020102020204" pitchFamily="34" charset="0"/>
                <a:cs typeface="Calibri" panose="020F0502020204030204" pitchFamily="34" charset="0"/>
              </a:rPr>
              <a:t>suitable existing deciduous and evergreen trees of </a:t>
            </a:r>
            <a:r>
              <a:rPr lang="en-US" sz="1600" b="1" dirty="0">
                <a:solidFill>
                  <a:srgbClr val="FF0000"/>
                </a:solidFill>
                <a:latin typeface="Arial Black" panose="020B0A04020102020204" pitchFamily="34" charset="0"/>
                <a:cs typeface="Calibri" panose="020F0502020204030204" pitchFamily="34" charset="0"/>
              </a:rPr>
              <a:t>common local species. </a:t>
            </a:r>
            <a:endParaRPr lang="en-US" dirty="0">
              <a:solidFill>
                <a:srgbClr val="FF0000"/>
              </a:solidFill>
              <a:latin typeface="Arial Black" panose="020B0A04020102020204" pitchFamily="34" charset="0"/>
            </a:endParaRPr>
          </a:p>
          <a:p>
            <a:endParaRPr lang="en-US" dirty="0">
              <a:solidFill>
                <a:srgbClr val="FFC000"/>
              </a:solidFill>
              <a:latin typeface="Arial Black" panose="020B0A04020102020204" pitchFamily="34" charset="0"/>
            </a:endParaRPr>
          </a:p>
          <a:p>
            <a:endParaRPr lang="en-US" dirty="0">
              <a:solidFill>
                <a:srgbClr val="FFC000"/>
              </a:solidFill>
              <a:latin typeface="Arial Black" panose="020B0A04020102020204" pitchFamily="34" charset="0"/>
            </a:endParaRPr>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69088BB7-875C-A73C-3863-ABBFC2DD9B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024437" y="362723"/>
            <a:ext cx="2143125" cy="2133600"/>
          </a:xfrm>
          <a:prstGeom prst="rect">
            <a:avLst/>
          </a:prstGeom>
        </p:spPr>
      </p:pic>
      <p:sp>
        <p:nvSpPr>
          <p:cNvPr id="2" name="TextBox 1">
            <a:extLst>
              <a:ext uri="{FF2B5EF4-FFF2-40B4-BE49-F238E27FC236}">
                <a16:creationId xmlns:a16="http://schemas.microsoft.com/office/drawing/2014/main" id="{5124157F-B7F7-6459-5F6D-43AA106CDF05}"/>
              </a:ext>
            </a:extLst>
          </p:cNvPr>
          <p:cNvSpPr txBox="1"/>
          <p:nvPr/>
        </p:nvSpPr>
        <p:spPr>
          <a:xfrm>
            <a:off x="231493" y="865107"/>
            <a:ext cx="1296365" cy="1631216"/>
          </a:xfrm>
          <a:prstGeom prst="rect">
            <a:avLst/>
          </a:prstGeom>
          <a:noFill/>
        </p:spPr>
        <p:txBody>
          <a:bodyPr wrap="square" rtlCol="0">
            <a:spAutoFit/>
          </a:bodyPr>
          <a:lstStyle/>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36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36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161218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4A534-1DFF-E865-6F61-4C41C3253A2A}"/>
              </a:ext>
            </a:extLst>
          </p:cNvPr>
          <p:cNvSpPr txBox="1"/>
          <p:nvPr/>
        </p:nvSpPr>
        <p:spPr>
          <a:xfrm>
            <a:off x="231580" y="1574143"/>
            <a:ext cx="11844831" cy="5816977"/>
          </a:xfrm>
          <a:prstGeom prst="rect">
            <a:avLst/>
          </a:prstGeom>
          <a:noFill/>
        </p:spPr>
        <p:txBody>
          <a:bodyPr wrap="square" rtlCol="0">
            <a:spAutoFit/>
          </a:bodyPr>
          <a:lstStyle/>
          <a:p>
            <a:pPr algn="ctr"/>
            <a:r>
              <a:rPr lang="en-US" sz="1000" dirty="0">
                <a:solidFill>
                  <a:srgbClr val="FFC000"/>
                </a:solidFill>
                <a:latin typeface="Arial Black" panose="020B0A04020102020204" pitchFamily="34" charset="0"/>
              </a:rPr>
              <a:t>Kent County, DE </a:t>
            </a:r>
          </a:p>
          <a:p>
            <a:pPr algn="ctr"/>
            <a:r>
              <a:rPr lang="en-US" sz="1000" dirty="0">
                <a:solidFill>
                  <a:srgbClr val="FFC000"/>
                </a:solidFill>
                <a:latin typeface="Arial Black" panose="020B0A04020102020204" pitchFamily="34" charset="0"/>
              </a:rPr>
              <a:t> Part II, General Legislation / Subdivision and Land Development</a:t>
            </a:r>
          </a:p>
          <a:p>
            <a:pPr algn="ctr"/>
            <a:r>
              <a:rPr lang="en-US" sz="1000" dirty="0">
                <a:solidFill>
                  <a:srgbClr val="FFC000"/>
                </a:solidFill>
                <a:latin typeface="Arial Black" panose="020B0A04020102020204" pitchFamily="34" charset="0"/>
              </a:rPr>
              <a:t>§ 187-73 Woodland preservation.</a:t>
            </a:r>
          </a:p>
          <a:p>
            <a:pPr algn="ctr"/>
            <a:r>
              <a:rPr lang="en-US" sz="1000" dirty="0">
                <a:solidFill>
                  <a:srgbClr val="FFC000"/>
                </a:solidFill>
                <a:latin typeface="Arial Black" panose="020B0A04020102020204" pitchFamily="34" charset="0"/>
              </a:rPr>
              <a:t>Tree Protection Area</a:t>
            </a:r>
          </a:p>
          <a:p>
            <a:pPr algn="ctr"/>
            <a:endParaRPr lang="en-US" sz="1000" dirty="0">
              <a:solidFill>
                <a:srgbClr val="FFC000"/>
              </a:solidFill>
              <a:latin typeface="Arial Black" panose="020B0A04020102020204" pitchFamily="34" charset="0"/>
            </a:endParaRPr>
          </a:p>
          <a:p>
            <a:pPr algn="ctr"/>
            <a:endParaRPr lang="en-US" sz="1000" dirty="0">
              <a:solidFill>
                <a:srgbClr val="FF0000"/>
              </a:solidFill>
              <a:latin typeface="Arial Black" panose="020B0A04020102020204" pitchFamily="34" charset="0"/>
            </a:endParaRPr>
          </a:p>
          <a:p>
            <a:pPr marL="285750" indent="-285750">
              <a:buFont typeface="Arial" panose="020B0604020202020204" pitchFamily="34" charset="0"/>
              <a:buChar char="•"/>
            </a:pPr>
            <a:r>
              <a:rPr lang="en-US" sz="1600" b="1" u="sng" dirty="0">
                <a:solidFill>
                  <a:srgbClr val="FF0000"/>
                </a:solidFill>
                <a:latin typeface="Arial Black" panose="020B0A04020102020204" pitchFamily="34" charset="0"/>
                <a:cs typeface="Calibri" panose="020F0502020204030204" pitchFamily="34" charset="0"/>
              </a:rPr>
              <a:t>Inside the growth zone </a:t>
            </a:r>
            <a:r>
              <a:rPr lang="en-US" sz="1600" b="1" u="sng" dirty="0">
                <a:solidFill>
                  <a:srgbClr val="FFC000"/>
                </a:solidFill>
                <a:latin typeface="Arial Black" panose="020B0A04020102020204" pitchFamily="34" charset="0"/>
                <a:cs typeface="Calibri" panose="020F0502020204030204" pitchFamily="34" charset="0"/>
              </a:rPr>
              <a:t>- </a:t>
            </a:r>
            <a:r>
              <a:rPr lang="en-US" sz="1600" b="1" dirty="0">
                <a:solidFill>
                  <a:srgbClr val="FFC000"/>
                </a:solidFill>
                <a:latin typeface="Arial Black" panose="020B0A04020102020204" pitchFamily="34" charset="0"/>
                <a:cs typeface="Calibri" panose="020F0502020204030204" pitchFamily="34" charset="0"/>
              </a:rPr>
              <a:t>Within the central portion of Kent County identified by the Kent County Comprehensive Plan as the growth zone, woodland areas shall be preserved in accordance with;</a:t>
            </a:r>
          </a:p>
          <a:p>
            <a:pPr marL="742950" lvl="1" indent="-285750">
              <a:buFont typeface="Arial" panose="020B0604020202020204" pitchFamily="34" charset="0"/>
              <a:buChar char="•"/>
            </a:pPr>
            <a:r>
              <a:rPr lang="en-US" sz="1600" b="1" dirty="0">
                <a:solidFill>
                  <a:srgbClr val="FFC000"/>
                </a:solidFill>
                <a:latin typeface="Arial Black" panose="020B0A04020102020204" pitchFamily="34" charset="0"/>
                <a:cs typeface="Calibri" panose="020F0502020204030204" pitchFamily="34" charset="0"/>
              </a:rPr>
              <a:t>Use (residential/nonresidential</a:t>
            </a:r>
          </a:p>
          <a:p>
            <a:pPr marL="742950" lvl="1" indent="-285750">
              <a:buFont typeface="Arial" panose="020B0604020202020204" pitchFamily="34" charset="0"/>
              <a:buChar char="•"/>
            </a:pPr>
            <a:r>
              <a:rPr lang="en-US" sz="1600" b="1" dirty="0">
                <a:solidFill>
                  <a:srgbClr val="FFC000"/>
                </a:solidFill>
                <a:latin typeface="Arial Black" panose="020B0A04020102020204" pitchFamily="34" charset="0"/>
                <a:cs typeface="Calibri" panose="020F0502020204030204" pitchFamily="34" charset="0"/>
              </a:rPr>
              <a:t>Density(DU's/acre)                                                                              </a:t>
            </a:r>
            <a:r>
              <a:rPr lang="en-US" sz="1600" b="1" dirty="0">
                <a:solidFill>
                  <a:srgbClr val="FF0000"/>
                </a:solidFill>
                <a:latin typeface="Arial Black" panose="020B0A04020102020204" pitchFamily="34" charset="0"/>
                <a:cs typeface="Calibri" panose="020F0502020204030204" pitchFamily="34" charset="0"/>
              </a:rPr>
              <a:t>Mandated</a:t>
            </a:r>
          </a:p>
          <a:p>
            <a:pPr marL="742950" lvl="1" indent="-285750">
              <a:buFont typeface="Arial" panose="020B0604020202020204" pitchFamily="34" charset="0"/>
              <a:buChar char="•"/>
            </a:pPr>
            <a:r>
              <a:rPr lang="en-US" sz="1600" b="1" dirty="0">
                <a:solidFill>
                  <a:srgbClr val="FFC000"/>
                </a:solidFill>
                <a:latin typeface="Arial Black" panose="020B0A04020102020204" pitchFamily="34" charset="0"/>
                <a:cs typeface="Calibri" panose="020F0502020204030204" pitchFamily="34" charset="0"/>
              </a:rPr>
              <a:t>Percentage of Existing Woodland Area to be Preserved     </a:t>
            </a:r>
          </a:p>
          <a:p>
            <a:pPr marL="285750" indent="-285750">
              <a:buFont typeface="Arial" panose="020B0604020202020204" pitchFamily="34" charset="0"/>
              <a:buChar char="•"/>
            </a:pPr>
            <a:r>
              <a:rPr lang="en-US" sz="1600" b="1" dirty="0">
                <a:solidFill>
                  <a:srgbClr val="FFC000"/>
                </a:solidFill>
                <a:latin typeface="Arial Black" panose="020B0A04020102020204" pitchFamily="34" charset="0"/>
                <a:cs typeface="Calibri" panose="020F0502020204030204" pitchFamily="34" charset="0"/>
              </a:rPr>
              <a:t>“Clearing prohibited without approval. Clearing, as defined by this section, for any purpose whatsoever, except the establishment of trails and pathways (not greater than eight feet in width) and open yard areas, shall be prohibited unless approved by the Regional Planning Commission through the site plan, conditional use, or subdivision review process.”</a:t>
            </a:r>
          </a:p>
          <a:p>
            <a:pPr marL="285750" indent="-285750">
              <a:buFont typeface="Arial" panose="020B0604020202020204" pitchFamily="34" charset="0"/>
              <a:buChar char="•"/>
            </a:pPr>
            <a:r>
              <a:rPr lang="en-US" sz="1600" b="1" u="sng" dirty="0">
                <a:solidFill>
                  <a:srgbClr val="FF0000"/>
                </a:solidFill>
                <a:latin typeface="Arial Black" panose="020B0A04020102020204" pitchFamily="34" charset="0"/>
                <a:cs typeface="Calibri" panose="020F0502020204030204" pitchFamily="34" charset="0"/>
              </a:rPr>
              <a:t>Outside of the growth zone - </a:t>
            </a:r>
            <a:r>
              <a:rPr lang="en-US" sz="1600" b="1" u="none" dirty="0">
                <a:solidFill>
                  <a:srgbClr val="FFC000"/>
                </a:solidFill>
                <a:latin typeface="Arial Black" panose="020B0A04020102020204" pitchFamily="34" charset="0"/>
                <a:cs typeface="Calibri" panose="020F0502020204030204" pitchFamily="34" charset="0"/>
              </a:rPr>
              <a:t>No </a:t>
            </a:r>
            <a:r>
              <a:rPr lang="en-US" sz="1600" b="1" dirty="0">
                <a:solidFill>
                  <a:srgbClr val="FFC000"/>
                </a:solidFill>
                <a:latin typeface="Arial Black" panose="020B0A04020102020204" pitchFamily="34" charset="0"/>
                <a:cs typeface="Calibri" panose="020F0502020204030204" pitchFamily="34" charset="0"/>
              </a:rPr>
              <a:t>more than 30% of a woodland area, tract or parcel may be cleared for any purposes outside of the designated growth zone.</a:t>
            </a:r>
          </a:p>
          <a:p>
            <a:pPr marL="285750" indent="-285750">
              <a:buFont typeface="Arial" panose="020B0604020202020204" pitchFamily="34" charset="0"/>
              <a:buChar char="•"/>
            </a:pPr>
            <a:r>
              <a:rPr lang="en-US" sz="1600" b="1" dirty="0">
                <a:solidFill>
                  <a:srgbClr val="FF0000"/>
                </a:solidFill>
                <a:latin typeface="Arial Black" panose="020B0A04020102020204" pitchFamily="34" charset="0"/>
                <a:cs typeface="Calibri" panose="020F0502020204030204" pitchFamily="34" charset="0"/>
              </a:rPr>
              <a:t>“Trees of special value. Trees having an historic value, as determined by the Commission's staff, State Historic Preservation Officer, or the Delaware Forestry Service may be required by the Commission to be preserved.”</a:t>
            </a:r>
          </a:p>
          <a:p>
            <a:pPr marL="285750" indent="-285750">
              <a:buFont typeface="Arial" panose="020B0604020202020204" pitchFamily="34" charset="0"/>
              <a:buChar char="•"/>
            </a:pPr>
            <a:r>
              <a:rPr lang="en-US" sz="1600" b="1" dirty="0">
                <a:solidFill>
                  <a:srgbClr val="FF0000"/>
                </a:solidFill>
                <a:latin typeface="Arial Black" panose="020B0A04020102020204" pitchFamily="34" charset="0"/>
                <a:cs typeface="Calibri" panose="020F0502020204030204" pitchFamily="34" charset="0"/>
              </a:rPr>
              <a:t>“Forest corridors and linkages. </a:t>
            </a:r>
            <a:r>
              <a:rPr lang="en-US" sz="1600" b="1" dirty="0">
                <a:solidFill>
                  <a:srgbClr val="FFC000"/>
                </a:solidFill>
                <a:latin typeface="Arial Black" panose="020B0A04020102020204" pitchFamily="34" charset="0"/>
                <a:cs typeface="Calibri" panose="020F0502020204030204" pitchFamily="34" charset="0"/>
              </a:rPr>
              <a:t>In designing subdivisions and land developments, applicants are encouraged to </a:t>
            </a:r>
            <a:r>
              <a:rPr lang="en-US" sz="1600" b="1" dirty="0">
                <a:solidFill>
                  <a:srgbClr val="FF0000"/>
                </a:solidFill>
                <a:latin typeface="Arial Black" panose="020B0A04020102020204" pitchFamily="34" charset="0"/>
                <a:cs typeface="Calibri" panose="020F0502020204030204" pitchFamily="34" charset="0"/>
              </a:rPr>
              <a:t>minimize forest fragmentation and maintain and create, whenever possible, forested corridors to link other forested tracts.</a:t>
            </a:r>
          </a:p>
          <a:p>
            <a:pPr algn="ctr"/>
            <a:br>
              <a:rPr lang="en-US" sz="2000" dirty="0">
                <a:solidFill>
                  <a:srgbClr val="FFC000"/>
                </a:solidFill>
                <a:latin typeface="Arial Black" panose="020B0A04020102020204" pitchFamily="34" charset="0"/>
              </a:rPr>
            </a:br>
            <a:endParaRPr lang="en-US" sz="2000" dirty="0">
              <a:solidFill>
                <a:srgbClr val="FFC000"/>
              </a:solidFill>
              <a:latin typeface="Arial Black" panose="020B0A04020102020204" pitchFamily="34" charset="0"/>
            </a:endParaRPr>
          </a:p>
        </p:txBody>
      </p:sp>
      <p:pic>
        <p:nvPicPr>
          <p:cNvPr id="2050" name="Picture 2" descr="Kent County, Delaware (U.S.)">
            <a:extLst>
              <a:ext uri="{FF2B5EF4-FFF2-40B4-BE49-F238E27FC236}">
                <a16:creationId xmlns:a16="http://schemas.microsoft.com/office/drawing/2014/main" id="{5A5987B4-7C00-EE56-133A-FFFB6B0F4C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42511" y="402858"/>
            <a:ext cx="1952142" cy="11712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631D1D-09B6-3BAF-5963-E858D3406DE2}"/>
              </a:ext>
            </a:extLst>
          </p:cNvPr>
          <p:cNvSpPr txBox="1"/>
          <p:nvPr/>
        </p:nvSpPr>
        <p:spPr>
          <a:xfrm>
            <a:off x="173584" y="765171"/>
            <a:ext cx="1597307" cy="1200329"/>
          </a:xfrm>
          <a:prstGeom prst="rect">
            <a:avLst/>
          </a:prstGeom>
          <a:noFill/>
        </p:spPr>
        <p:txBody>
          <a:bodyPr wrap="square" rtlCol="0">
            <a:spAutoFit/>
          </a:bodyPr>
          <a:lstStyle/>
          <a:p>
            <a:endPar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
        <p:nvSpPr>
          <p:cNvPr id="2" name="Right Brace 1">
            <a:extLst>
              <a:ext uri="{FF2B5EF4-FFF2-40B4-BE49-F238E27FC236}">
                <a16:creationId xmlns:a16="http://schemas.microsoft.com/office/drawing/2014/main" id="{0C51159F-544B-B9E1-9141-133F37E90651}"/>
              </a:ext>
            </a:extLst>
          </p:cNvPr>
          <p:cNvSpPr/>
          <p:nvPr/>
        </p:nvSpPr>
        <p:spPr>
          <a:xfrm>
            <a:off x="8021256" y="3145420"/>
            <a:ext cx="266217" cy="567159"/>
          </a:xfrm>
          <a:prstGeom prst="rightBrace">
            <a:avLst/>
          </a:pr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867493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FC337-E789-597C-1E9B-DDDF8FF501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293971" y="219918"/>
            <a:ext cx="1349415" cy="1349415"/>
          </a:xfrm>
          <a:prstGeom prst="rect">
            <a:avLst/>
          </a:prstGeom>
        </p:spPr>
      </p:pic>
      <p:sp>
        <p:nvSpPr>
          <p:cNvPr id="4" name="TextBox 3">
            <a:extLst>
              <a:ext uri="{FF2B5EF4-FFF2-40B4-BE49-F238E27FC236}">
                <a16:creationId xmlns:a16="http://schemas.microsoft.com/office/drawing/2014/main" id="{778D1F42-14C2-71BB-130D-4E3E14928393}"/>
              </a:ext>
            </a:extLst>
          </p:cNvPr>
          <p:cNvSpPr txBox="1"/>
          <p:nvPr/>
        </p:nvSpPr>
        <p:spPr>
          <a:xfrm>
            <a:off x="96457" y="1569333"/>
            <a:ext cx="12095543" cy="5847755"/>
          </a:xfrm>
          <a:prstGeom prst="rect">
            <a:avLst/>
          </a:prstGeom>
          <a:noFill/>
        </p:spPr>
        <p:txBody>
          <a:bodyPr wrap="square">
            <a:spAutoFit/>
          </a:bodyPr>
          <a:lstStyle/>
          <a:p>
            <a:pPr algn="ctr"/>
            <a:r>
              <a:rPr lang="en-US" sz="1400" b="1" dirty="0">
                <a:solidFill>
                  <a:srgbClr val="FFC000"/>
                </a:solidFill>
                <a:latin typeface="Arial Black" panose="020B0A04020102020204" pitchFamily="34" charset="0"/>
                <a:cs typeface="Calibri" panose="020F0502020204030204" pitchFamily="34" charset="0"/>
              </a:rPr>
              <a:t> Maryland Statutes</a:t>
            </a:r>
          </a:p>
          <a:p>
            <a:pPr algn="ctr"/>
            <a:r>
              <a:rPr lang="en-US" sz="1400" b="1" dirty="0">
                <a:solidFill>
                  <a:srgbClr val="FFC000"/>
                </a:solidFill>
                <a:latin typeface="Arial Black" panose="020B0A04020102020204" pitchFamily="34" charset="0"/>
                <a:cs typeface="Calibri" panose="020F0502020204030204" pitchFamily="34" charset="0"/>
              </a:rPr>
              <a:t>Natural Resources</a:t>
            </a:r>
          </a:p>
          <a:p>
            <a:pPr algn="ctr"/>
            <a:r>
              <a:rPr lang="en-US" sz="1400" b="1" dirty="0">
                <a:solidFill>
                  <a:srgbClr val="FFC000"/>
                </a:solidFill>
                <a:latin typeface="Arial Black" panose="020B0A04020102020204" pitchFamily="34" charset="0"/>
                <a:cs typeface="Calibri" panose="020F0502020204030204" pitchFamily="34" charset="0"/>
              </a:rPr>
              <a:t>Title 5 - Forests and Parks</a:t>
            </a:r>
          </a:p>
          <a:p>
            <a:br>
              <a:rPr lang="en-US" sz="1400" b="1" dirty="0">
                <a:solidFill>
                  <a:srgbClr val="FFC000"/>
                </a:solidFill>
                <a:latin typeface="Arial Black" panose="020B0A04020102020204" pitchFamily="34" charset="0"/>
                <a:cs typeface="Calibri" panose="020F0502020204030204" pitchFamily="34" charset="0"/>
              </a:rPr>
            </a:br>
            <a:r>
              <a:rPr lang="en-US" b="1" dirty="0">
                <a:solidFill>
                  <a:srgbClr val="FFC000"/>
                </a:solidFill>
                <a:latin typeface="Calibri" panose="020F0502020204030204" pitchFamily="34" charset="0"/>
                <a:cs typeface="Calibri" panose="020F0502020204030204" pitchFamily="34" charset="0"/>
              </a:rPr>
              <a:t>A proposed forest conservation plan shall contain:</a:t>
            </a:r>
          </a:p>
          <a:p>
            <a:pPr marL="285750" indent="-285750">
              <a:buFont typeface="Arial" panose="020B0604020202020204" pitchFamily="34" charset="0"/>
              <a:buChar char="•"/>
            </a:pPr>
            <a:r>
              <a:rPr lang="en-US" b="1" dirty="0">
                <a:solidFill>
                  <a:srgbClr val="FFC000"/>
                </a:solidFill>
                <a:latin typeface="Calibri" panose="020F0502020204030204" pitchFamily="34" charset="0"/>
                <a:cs typeface="Calibri" panose="020F0502020204030204" pitchFamily="34" charset="0"/>
              </a:rPr>
              <a:t>A map of the site drawn at the same scale as the grading or subdivision plan;</a:t>
            </a:r>
          </a:p>
          <a:p>
            <a:pPr marL="285750" indent="-285750">
              <a:buFont typeface="Arial" panose="020B0604020202020204" pitchFamily="34" charset="0"/>
              <a:buChar char="•"/>
            </a:pPr>
            <a:r>
              <a:rPr lang="en-US" b="1" dirty="0">
                <a:solidFill>
                  <a:srgbClr val="FFC000"/>
                </a:solidFill>
                <a:latin typeface="Calibri" panose="020F0502020204030204" pitchFamily="34" charset="0"/>
                <a:cs typeface="Calibri" panose="020F0502020204030204" pitchFamily="34" charset="0"/>
              </a:rPr>
              <a:t>A table listing the </a:t>
            </a:r>
            <a:r>
              <a:rPr lang="en-US" b="1" dirty="0">
                <a:solidFill>
                  <a:srgbClr val="FF0000"/>
                </a:solidFill>
                <a:latin typeface="Calibri" panose="020F0502020204030204" pitchFamily="34" charset="0"/>
                <a:cs typeface="Calibri" panose="020F0502020204030204" pitchFamily="34" charset="0"/>
              </a:rPr>
              <a:t>net tract area in square feet, the square foot area of forest conservation required for the site, and the  square foot area of forest conservation provided by the applicant on-site and off-site, if applicable.</a:t>
            </a:r>
          </a:p>
          <a:p>
            <a:pPr marL="285750" indent="-285750">
              <a:buFont typeface="Arial" panose="020B0604020202020204" pitchFamily="34" charset="0"/>
              <a:buChar char="•"/>
            </a:pPr>
            <a:r>
              <a:rPr lang="en-US" b="1" dirty="0">
                <a:solidFill>
                  <a:srgbClr val="FFC000"/>
                </a:solidFill>
                <a:latin typeface="Calibri" panose="020F0502020204030204" pitchFamily="34" charset="0"/>
                <a:cs typeface="Calibri" panose="020F0502020204030204" pitchFamily="34" charset="0"/>
              </a:rPr>
              <a:t>A clear </a:t>
            </a:r>
            <a:r>
              <a:rPr lang="en-US" b="1" dirty="0">
                <a:solidFill>
                  <a:srgbClr val="FF0000"/>
                </a:solidFill>
                <a:latin typeface="Calibri" panose="020F0502020204030204" pitchFamily="34" charset="0"/>
                <a:cs typeface="Calibri" panose="020F0502020204030204" pitchFamily="34" charset="0"/>
              </a:rPr>
              <a:t>graphic indication of the forest conservation provided on the site showing areas where both retention of 	existing forest or afforestation</a:t>
            </a:r>
            <a:r>
              <a:rPr lang="en-US" b="1" dirty="0">
                <a:solidFill>
                  <a:srgbClr val="FFC000"/>
                </a:solidFill>
                <a:latin typeface="Calibri" panose="020F0502020204030204" pitchFamily="34" charset="0"/>
                <a:cs typeface="Calibri" panose="020F0502020204030204" pitchFamily="34" charset="0"/>
              </a:rPr>
              <a:t>, by any and all methods, is planned;</a:t>
            </a:r>
          </a:p>
          <a:p>
            <a:pPr marL="285750" indent="-285750">
              <a:buFont typeface="Arial" panose="020B0604020202020204" pitchFamily="34" charset="0"/>
              <a:buChar char="•"/>
            </a:pPr>
            <a:r>
              <a:rPr lang="en-US" b="1" dirty="0">
                <a:solidFill>
                  <a:srgbClr val="FFC000"/>
                </a:solidFill>
                <a:latin typeface="Calibri" panose="020F0502020204030204" pitchFamily="34" charset="0"/>
                <a:cs typeface="Calibri" panose="020F0502020204030204" pitchFamily="34" charset="0"/>
              </a:rPr>
              <a:t>In anticipated construction timetable, including the sequence for tree conservation procedures; </a:t>
            </a:r>
          </a:p>
          <a:p>
            <a:pPr marL="285750" indent="-285750">
              <a:buFont typeface="Arial" panose="020B0604020202020204" pitchFamily="34" charset="0"/>
              <a:buChar char="•"/>
            </a:pPr>
            <a:r>
              <a:rPr lang="en-US" b="1" dirty="0">
                <a:solidFill>
                  <a:srgbClr val="FFC000"/>
                </a:solidFill>
                <a:latin typeface="Calibri" panose="020F0502020204030204" pitchFamily="34" charset="0"/>
                <a:cs typeface="Calibri" panose="020F0502020204030204" pitchFamily="34" charset="0"/>
              </a:rPr>
              <a:t>An afforestation or reforestation plan with a timetable and description of needed site and soil preparation, species, size, and spacing to be utilized;</a:t>
            </a:r>
          </a:p>
          <a:p>
            <a:pPr marL="285750" indent="-285750">
              <a:buFont typeface="Arial" panose="020B0604020202020204" pitchFamily="34" charset="0"/>
              <a:buChar char="•"/>
            </a:pPr>
            <a:r>
              <a:rPr lang="en-US" b="1" dirty="0">
                <a:solidFill>
                  <a:srgbClr val="FF0000"/>
                </a:solidFill>
                <a:latin typeface="Calibri" panose="020F0502020204030204" pitchFamily="34" charset="0"/>
                <a:cs typeface="Calibri" panose="020F0502020204030204" pitchFamily="34" charset="0"/>
              </a:rPr>
              <a:t>Locations and types of protective devices to be used during construction activities to protect trees and areas of forest  designated for conservation;</a:t>
            </a:r>
          </a:p>
          <a:p>
            <a:pPr marL="285750" indent="-285750">
              <a:buFont typeface="Arial" panose="020B0604020202020204" pitchFamily="34" charset="0"/>
              <a:buChar char="•"/>
            </a:pPr>
            <a:r>
              <a:rPr lang="en-US" b="1" dirty="0">
                <a:solidFill>
                  <a:srgbClr val="FF0000"/>
                </a:solidFill>
                <a:latin typeface="Calibri" panose="020F0502020204030204" pitchFamily="34" charset="0"/>
                <a:cs typeface="Calibri" panose="020F0502020204030204" pitchFamily="34" charset="0"/>
              </a:rPr>
              <a:t>Limits of disturbance delineated;</a:t>
            </a:r>
          </a:p>
          <a:p>
            <a:pPr marL="285750" indent="-285750">
              <a:buFont typeface="Arial" panose="020B0604020202020204" pitchFamily="34" charset="0"/>
              <a:buChar char="•"/>
            </a:pPr>
            <a:r>
              <a:rPr lang="en-US" b="1" dirty="0">
                <a:solidFill>
                  <a:srgbClr val="FF0000"/>
                </a:solidFill>
                <a:latin typeface="Calibri" panose="020F0502020204030204" pitchFamily="34" charset="0"/>
                <a:cs typeface="Calibri" panose="020F0502020204030204" pitchFamily="34" charset="0"/>
              </a:rPr>
              <a:t>Stockpile areas delineated;</a:t>
            </a:r>
          </a:p>
          <a:p>
            <a:pPr marL="285750" indent="-285750">
              <a:buFont typeface="Arial" panose="020B0604020202020204" pitchFamily="34" charset="0"/>
              <a:buChar char="•"/>
            </a:pPr>
            <a:r>
              <a:rPr lang="en-US" b="1" dirty="0">
                <a:solidFill>
                  <a:srgbClr val="FFC000"/>
                </a:solidFill>
                <a:latin typeface="Calibri" panose="020F0502020204030204" pitchFamily="34" charset="0"/>
                <a:cs typeface="Calibri" panose="020F0502020204030204" pitchFamily="34" charset="0"/>
              </a:rPr>
              <a:t>A binding 2-year management agreement that details how the areas designated for afforestation or reforestation will be  maintained to ensure protection or satisfactory establishment including:</a:t>
            </a:r>
          </a:p>
          <a:p>
            <a:r>
              <a:rPr lang="en-US" b="1" dirty="0">
                <a:solidFill>
                  <a:srgbClr val="FFC000"/>
                </a:solidFill>
                <a:latin typeface="Calibri" panose="020F0502020204030204" pitchFamily="34" charset="0"/>
                <a:cs typeface="Calibri" panose="020F0502020204030204" pitchFamily="34" charset="0"/>
              </a:rPr>
              <a:t>        </a:t>
            </a:r>
            <a:endParaRPr lang="en-US" b="1" dirty="0">
              <a:solidFill>
                <a:srgbClr val="FFC000"/>
              </a:solidFill>
              <a:latin typeface="Arial Black" panose="020B0A04020102020204" pitchFamily="34" charset="0"/>
              <a:cs typeface="Calibri" panose="020F0502020204030204" pitchFamily="34" charset="0"/>
            </a:endParaRPr>
          </a:p>
          <a:p>
            <a:endParaRPr lang="en-US" sz="1600" b="1" dirty="0">
              <a:solidFill>
                <a:srgbClr val="FFC000"/>
              </a:solidFill>
              <a:latin typeface="Arial Black" panose="020B0A040201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86D56BA-84FB-CC59-97E4-7D94E7C71FAA}"/>
              </a:ext>
            </a:extLst>
          </p:cNvPr>
          <p:cNvSpPr txBox="1"/>
          <p:nvPr/>
        </p:nvSpPr>
        <p:spPr>
          <a:xfrm>
            <a:off x="254607" y="571548"/>
            <a:ext cx="1597307" cy="1200329"/>
          </a:xfrm>
          <a:prstGeom prst="rect">
            <a:avLst/>
          </a:prstGeom>
          <a:noFill/>
        </p:spPr>
        <p:txBody>
          <a:bodyPr wrap="square" rtlCol="0">
            <a:spAutoFit/>
          </a:bodyPr>
          <a:lstStyle/>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2014096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4A534-1DFF-E865-6F61-4C41C3253A2A}"/>
              </a:ext>
            </a:extLst>
          </p:cNvPr>
          <p:cNvSpPr txBox="1"/>
          <p:nvPr/>
        </p:nvSpPr>
        <p:spPr>
          <a:xfrm>
            <a:off x="586449" y="2601102"/>
            <a:ext cx="11111696" cy="3570208"/>
          </a:xfrm>
          <a:prstGeom prst="rect">
            <a:avLst/>
          </a:prstGeom>
          <a:noFill/>
        </p:spPr>
        <p:txBody>
          <a:bodyPr wrap="square" rtlCol="0">
            <a:spAutoFit/>
          </a:bodyPr>
          <a:lstStyle/>
          <a:p>
            <a:pPr algn="ctr"/>
            <a:r>
              <a:rPr lang="en-US" sz="1200" dirty="0">
                <a:solidFill>
                  <a:srgbClr val="FFC000"/>
                </a:solidFill>
                <a:latin typeface="Arial Black" panose="020B0A04020102020204" pitchFamily="34" charset="0"/>
              </a:rPr>
              <a:t>Sussex County DE</a:t>
            </a:r>
          </a:p>
          <a:p>
            <a:pPr algn="ctr"/>
            <a:r>
              <a:rPr lang="en-US" sz="1200" dirty="0">
                <a:solidFill>
                  <a:srgbClr val="FFC000"/>
                </a:solidFill>
                <a:latin typeface="Arial Black" panose="020B0A04020102020204" pitchFamily="34" charset="0"/>
              </a:rPr>
              <a:t>§ 99-5</a:t>
            </a:r>
          </a:p>
          <a:p>
            <a:pPr algn="ctr"/>
            <a:r>
              <a:rPr lang="en-US" sz="1200" dirty="0">
                <a:solidFill>
                  <a:srgbClr val="FFC000"/>
                </a:solidFill>
                <a:latin typeface="Arial Black" panose="020B0A04020102020204" pitchFamily="34" charset="0"/>
              </a:rPr>
              <a:t>Definitions</a:t>
            </a:r>
          </a:p>
          <a:p>
            <a:pPr algn="ctr"/>
            <a:endParaRPr lang="en-US" sz="2400" dirty="0">
              <a:solidFill>
                <a:srgbClr val="FFC000"/>
              </a:solidFill>
              <a:latin typeface="Arial Black" panose="020B0A04020102020204" pitchFamily="34" charset="0"/>
            </a:endParaRPr>
          </a:p>
          <a:p>
            <a:pPr algn="ctr"/>
            <a:r>
              <a:rPr lang="en-US" sz="2400" b="1" dirty="0">
                <a:solidFill>
                  <a:srgbClr val="FFC000"/>
                </a:solidFill>
                <a:latin typeface="Calibri" panose="020F0502020204030204" pitchFamily="34" charset="0"/>
                <a:cs typeface="Calibri" panose="020F0502020204030204" pitchFamily="34" charset="0"/>
              </a:rPr>
              <a:t> Does not exist</a:t>
            </a:r>
          </a:p>
          <a:p>
            <a:pPr algn="ctr"/>
            <a:endParaRPr lang="en-US" sz="1600"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a:p>
            <a:endParaRPr lang="en-US" dirty="0">
              <a:solidFill>
                <a:srgbClr val="FFC000"/>
              </a:solidFill>
              <a:latin typeface="Arial Black" panose="020B0A04020102020204" pitchFamily="34" charset="0"/>
            </a:endParaRPr>
          </a:p>
          <a:p>
            <a:endParaRPr lang="en-US" dirty="0">
              <a:solidFill>
                <a:srgbClr val="FFC000"/>
              </a:solidFill>
              <a:latin typeface="Arial Black" panose="020B0A04020102020204" pitchFamily="34" charset="0"/>
            </a:endParaRPr>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69088BB7-875C-A73C-3863-ABBFC2DD9B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989712" y="209659"/>
            <a:ext cx="2143125" cy="2133600"/>
          </a:xfrm>
          <a:prstGeom prst="rect">
            <a:avLst/>
          </a:prstGeom>
        </p:spPr>
      </p:pic>
      <p:sp>
        <p:nvSpPr>
          <p:cNvPr id="2" name="TextBox 1">
            <a:extLst>
              <a:ext uri="{FF2B5EF4-FFF2-40B4-BE49-F238E27FC236}">
                <a16:creationId xmlns:a16="http://schemas.microsoft.com/office/drawing/2014/main" id="{5124157F-B7F7-6459-5F6D-43AA106CDF05}"/>
              </a:ext>
            </a:extLst>
          </p:cNvPr>
          <p:cNvSpPr txBox="1"/>
          <p:nvPr/>
        </p:nvSpPr>
        <p:spPr>
          <a:xfrm>
            <a:off x="231493" y="865107"/>
            <a:ext cx="1296365" cy="1631216"/>
          </a:xfrm>
          <a:prstGeom prst="rect">
            <a:avLst/>
          </a:prstGeom>
          <a:noFill/>
        </p:spPr>
        <p:txBody>
          <a:bodyPr wrap="square" rtlCol="0">
            <a:spAutoFit/>
          </a:bodyPr>
          <a:lstStyle/>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36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36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2224812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4A534-1DFF-E865-6F61-4C41C3253A2A}"/>
              </a:ext>
            </a:extLst>
          </p:cNvPr>
          <p:cNvSpPr txBox="1"/>
          <p:nvPr/>
        </p:nvSpPr>
        <p:spPr>
          <a:xfrm>
            <a:off x="111853" y="1643577"/>
            <a:ext cx="11844831" cy="5570756"/>
          </a:xfrm>
          <a:prstGeom prst="rect">
            <a:avLst/>
          </a:prstGeom>
          <a:noFill/>
        </p:spPr>
        <p:txBody>
          <a:bodyPr wrap="square" rtlCol="0">
            <a:spAutoFit/>
          </a:bodyPr>
          <a:lstStyle/>
          <a:p>
            <a:pPr algn="ctr"/>
            <a:r>
              <a:rPr lang="en-US" sz="1200" dirty="0">
                <a:solidFill>
                  <a:srgbClr val="FFC000"/>
                </a:solidFill>
                <a:latin typeface="Arial Black" panose="020B0A04020102020204" pitchFamily="34" charset="0"/>
              </a:rPr>
              <a:t>Kent County, DE </a:t>
            </a:r>
          </a:p>
          <a:p>
            <a:pPr algn="ctr"/>
            <a:r>
              <a:rPr lang="en-US" sz="1200" dirty="0">
                <a:solidFill>
                  <a:srgbClr val="FFC000"/>
                </a:solidFill>
                <a:latin typeface="Arial Black" panose="020B0A04020102020204" pitchFamily="34" charset="0"/>
              </a:rPr>
              <a:t> Part II, General Legislation / Subdivision and Land Development</a:t>
            </a:r>
          </a:p>
          <a:p>
            <a:pPr algn="ctr"/>
            <a:r>
              <a:rPr lang="en-US" sz="1200" dirty="0">
                <a:solidFill>
                  <a:srgbClr val="FFC000"/>
                </a:solidFill>
                <a:latin typeface="Arial Black" panose="020B0A04020102020204" pitchFamily="34" charset="0"/>
              </a:rPr>
              <a:t>§ 187-75 Tree Mitigation</a:t>
            </a:r>
          </a:p>
          <a:p>
            <a:pPr algn="ctr"/>
            <a:r>
              <a:rPr lang="en-US" sz="1200" b="1" dirty="0">
                <a:solidFill>
                  <a:srgbClr val="FFC000"/>
                </a:solidFill>
                <a:latin typeface="Arial Black" panose="020B0A04020102020204" pitchFamily="34" charset="0"/>
              </a:rPr>
              <a:t>Tree Protection Area</a:t>
            </a:r>
          </a:p>
          <a:p>
            <a:pPr marL="0" indent="0">
              <a:buFont typeface="Arial" panose="020B0604020202020204" pitchFamily="34" charset="0"/>
              <a:buNone/>
            </a:pPr>
            <a:endParaRPr lang="en-US" sz="1200" b="1" dirty="0">
              <a:solidFill>
                <a:srgbClr val="FFC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a:solidFill>
                  <a:srgbClr val="FF0000"/>
                </a:solidFill>
                <a:latin typeface="Calibri" panose="020F0502020204030204" pitchFamily="34" charset="0"/>
                <a:cs typeface="Calibri" panose="020F0502020204030204" pitchFamily="34" charset="0"/>
              </a:rPr>
              <a:t>The Commission may waive the provisions and require replacement planting for mitigation purposes</a:t>
            </a:r>
            <a:r>
              <a:rPr lang="en-US" sz="2000" b="1" dirty="0">
                <a:solidFill>
                  <a:srgbClr val="FFC000"/>
                </a:solidFill>
                <a:latin typeface="Calibri" panose="020F0502020204030204" pitchFamily="34" charset="0"/>
                <a:cs typeface="Calibri" panose="020F0502020204030204" pitchFamily="34" charset="0"/>
              </a:rPr>
              <a:t>, should the Commission determine after demonstration by the applicant that due to physical limitations of the land which would otherwise </a:t>
            </a:r>
            <a:r>
              <a:rPr lang="en-US" sz="2000" b="1" dirty="0">
                <a:solidFill>
                  <a:srgbClr val="FF0000"/>
                </a:solidFill>
                <a:latin typeface="Calibri" panose="020F0502020204030204" pitchFamily="34" charset="0"/>
                <a:cs typeface="Calibri" panose="020F0502020204030204" pitchFamily="34" charset="0"/>
              </a:rPr>
              <a:t>prohibit the reasonable use of the land, or for purposes of preserving, protecting and promoting the interest of public health, safety, welfare and/or public convenience.</a:t>
            </a:r>
          </a:p>
          <a:p>
            <a:pPr marL="285750" indent="-285750">
              <a:buFont typeface="Arial" panose="020B0604020202020204" pitchFamily="34" charset="0"/>
              <a:buChar char="•"/>
            </a:pPr>
            <a:r>
              <a:rPr lang="en-US" sz="2000" b="1" dirty="0">
                <a:solidFill>
                  <a:srgbClr val="FFC000"/>
                </a:solidFill>
                <a:latin typeface="Calibri" panose="020F0502020204030204" pitchFamily="34" charset="0"/>
                <a:cs typeface="Calibri" panose="020F0502020204030204" pitchFamily="34" charset="0"/>
              </a:rPr>
              <a:t>If a waiver is sought from the minimum woodland preservation area requirements, then </a:t>
            </a:r>
            <a:r>
              <a:rPr lang="en-US" sz="2000" b="1" dirty="0">
                <a:solidFill>
                  <a:srgbClr val="FF0000"/>
                </a:solidFill>
                <a:latin typeface="Calibri" panose="020F0502020204030204" pitchFamily="34" charset="0"/>
                <a:cs typeface="Calibri" panose="020F0502020204030204" pitchFamily="34" charset="0"/>
              </a:rPr>
              <a:t>mitigation must be in the form of newly created woodland areas. New woodlands shall be created at a rate of 1.25 times the amount of woodlands to be removed inside the growth zone and at a rate of 1.5 times outside the growth zone.”</a:t>
            </a:r>
          </a:p>
          <a:p>
            <a:pPr marL="285750" indent="-285750">
              <a:buFont typeface="Arial" panose="020B0604020202020204" pitchFamily="34" charset="0"/>
              <a:buChar char="•"/>
            </a:pPr>
            <a:r>
              <a:rPr lang="en-US" sz="2000" b="1" dirty="0">
                <a:solidFill>
                  <a:srgbClr val="FFC000"/>
                </a:solidFill>
                <a:latin typeface="Calibri" panose="020F0502020204030204" pitchFamily="34" charset="0"/>
                <a:cs typeface="Calibri" panose="020F0502020204030204" pitchFamily="34" charset="0"/>
              </a:rPr>
              <a:t>In the event that trees or woodland areas to be preserved under this chapter or as a condition of a site plan, subdivision, or conditional use approval </a:t>
            </a:r>
            <a:r>
              <a:rPr lang="en-US" sz="2000" b="1" dirty="0">
                <a:solidFill>
                  <a:srgbClr val="FF0000"/>
                </a:solidFill>
                <a:latin typeface="Calibri" panose="020F0502020204030204" pitchFamily="34" charset="0"/>
                <a:cs typeface="Calibri" panose="020F0502020204030204" pitchFamily="34" charset="0"/>
              </a:rPr>
              <a:t>are illegally removed, tree mitigation shall be required</a:t>
            </a:r>
            <a:r>
              <a:rPr lang="en-US" sz="2000" b="1" dirty="0">
                <a:solidFill>
                  <a:srgbClr val="FFC000"/>
                </a:solidFill>
                <a:latin typeface="Calibri" panose="020F0502020204030204" pitchFamily="34" charset="0"/>
                <a:cs typeface="Calibri" panose="020F0502020204030204" pitchFamily="34" charset="0"/>
              </a:rPr>
              <a:t>. All </a:t>
            </a:r>
            <a:r>
              <a:rPr lang="en-US" sz="2000" b="1" dirty="0">
                <a:solidFill>
                  <a:srgbClr val="FF0000"/>
                </a:solidFill>
                <a:latin typeface="Calibri" panose="020F0502020204030204" pitchFamily="34" charset="0"/>
                <a:cs typeface="Calibri" panose="020F0502020204030204" pitchFamily="34" charset="0"/>
              </a:rPr>
              <a:t>tree mitigation plantings must be placed on the same lot, parcel, or tract on which the illegal clearing occurred and all replacement trees must be of the same or a similar variety as the trees illegally removed.</a:t>
            </a:r>
          </a:p>
          <a:p>
            <a:pPr algn="ctr"/>
            <a:endParaRPr lang="en-US" sz="1600" dirty="0">
              <a:solidFill>
                <a:srgbClr val="FFC000"/>
              </a:solidFill>
              <a:latin typeface="Arial Black" panose="020B0A04020102020204" pitchFamily="34" charset="0"/>
            </a:endParaRPr>
          </a:p>
          <a:p>
            <a:pPr algn="ctr"/>
            <a:br>
              <a:rPr lang="en-US" sz="2000" dirty="0">
                <a:solidFill>
                  <a:srgbClr val="FFC000"/>
                </a:solidFill>
                <a:latin typeface="Arial Black" panose="020B0A04020102020204" pitchFamily="34" charset="0"/>
              </a:rPr>
            </a:br>
            <a:endParaRPr lang="en-US" sz="2000" dirty="0">
              <a:solidFill>
                <a:srgbClr val="FFC000"/>
              </a:solidFill>
              <a:latin typeface="Arial Black" panose="020B0A04020102020204" pitchFamily="34" charset="0"/>
            </a:endParaRPr>
          </a:p>
        </p:txBody>
      </p:sp>
      <p:pic>
        <p:nvPicPr>
          <p:cNvPr id="2050" name="Picture 2" descr="Kent County, Delaware (U.S.)">
            <a:extLst>
              <a:ext uri="{FF2B5EF4-FFF2-40B4-BE49-F238E27FC236}">
                <a16:creationId xmlns:a16="http://schemas.microsoft.com/office/drawing/2014/main" id="{5A5987B4-7C00-EE56-133A-FFFB6B0F4C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42511" y="402858"/>
            <a:ext cx="1952142" cy="11712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631D1D-09B6-3BAF-5963-E858D3406DE2}"/>
              </a:ext>
            </a:extLst>
          </p:cNvPr>
          <p:cNvSpPr txBox="1"/>
          <p:nvPr/>
        </p:nvSpPr>
        <p:spPr>
          <a:xfrm>
            <a:off x="111853" y="1008696"/>
            <a:ext cx="1597307" cy="1200329"/>
          </a:xfrm>
          <a:prstGeom prst="rect">
            <a:avLst/>
          </a:prstGeom>
          <a:noFill/>
        </p:spPr>
        <p:txBody>
          <a:bodyPr wrap="square" rtlCol="0">
            <a:spAutoFit/>
          </a:bodyPr>
          <a:lstStyle/>
          <a:p>
            <a:endPar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30188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FC337-E789-597C-1E9B-DDDF8FF501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293971" y="219918"/>
            <a:ext cx="1349415" cy="1349415"/>
          </a:xfrm>
          <a:prstGeom prst="rect">
            <a:avLst/>
          </a:prstGeom>
        </p:spPr>
      </p:pic>
      <p:sp>
        <p:nvSpPr>
          <p:cNvPr id="4" name="TextBox 3">
            <a:extLst>
              <a:ext uri="{FF2B5EF4-FFF2-40B4-BE49-F238E27FC236}">
                <a16:creationId xmlns:a16="http://schemas.microsoft.com/office/drawing/2014/main" id="{778D1F42-14C2-71BB-130D-4E3E14928393}"/>
              </a:ext>
            </a:extLst>
          </p:cNvPr>
          <p:cNvSpPr txBox="1"/>
          <p:nvPr/>
        </p:nvSpPr>
        <p:spPr>
          <a:xfrm>
            <a:off x="48228" y="1779687"/>
            <a:ext cx="12095543" cy="5324535"/>
          </a:xfrm>
          <a:prstGeom prst="rect">
            <a:avLst/>
          </a:prstGeom>
          <a:noFill/>
        </p:spPr>
        <p:txBody>
          <a:bodyPr wrap="square">
            <a:spAutoFit/>
          </a:bodyPr>
          <a:lstStyle/>
          <a:p>
            <a:pPr algn="ctr"/>
            <a:r>
              <a:rPr lang="en-US" sz="1600" b="1" dirty="0">
                <a:solidFill>
                  <a:srgbClr val="FFC000"/>
                </a:solidFill>
                <a:latin typeface="Arial Black" panose="020B0A04020102020204" pitchFamily="34" charset="0"/>
                <a:cs typeface="Calibri" panose="020F0502020204030204" pitchFamily="34" charset="0"/>
              </a:rPr>
              <a:t> </a:t>
            </a:r>
            <a:r>
              <a:rPr lang="en-US" sz="1200" b="1" dirty="0">
                <a:solidFill>
                  <a:srgbClr val="FFC000"/>
                </a:solidFill>
                <a:latin typeface="Arial Black" panose="020B0A04020102020204" pitchFamily="34" charset="0"/>
                <a:cs typeface="Calibri" panose="020F0502020204030204" pitchFamily="34" charset="0"/>
              </a:rPr>
              <a:t>Maryland Statutes</a:t>
            </a:r>
          </a:p>
          <a:p>
            <a:pPr algn="ctr"/>
            <a:r>
              <a:rPr lang="en-US" sz="1200" b="1" dirty="0">
                <a:solidFill>
                  <a:srgbClr val="FFC000"/>
                </a:solidFill>
                <a:latin typeface="Arial Black" panose="020B0A04020102020204" pitchFamily="34" charset="0"/>
                <a:cs typeface="Calibri" panose="020F0502020204030204" pitchFamily="34" charset="0"/>
              </a:rPr>
              <a:t>Natural Resources</a:t>
            </a:r>
          </a:p>
          <a:p>
            <a:pPr algn="ctr"/>
            <a:r>
              <a:rPr lang="en-US" sz="1200" b="1" dirty="0">
                <a:solidFill>
                  <a:srgbClr val="FFC000"/>
                </a:solidFill>
                <a:latin typeface="Arial Black" panose="020B0A04020102020204" pitchFamily="34" charset="0"/>
                <a:cs typeface="Calibri" panose="020F0502020204030204" pitchFamily="34" charset="0"/>
              </a:rPr>
              <a:t>Title 5 - Forests and Parks</a:t>
            </a:r>
          </a:p>
          <a:p>
            <a:pPr algn="ctr"/>
            <a:endParaRPr lang="en-US" sz="1200" b="1" dirty="0">
              <a:solidFill>
                <a:srgbClr val="FFC000"/>
              </a:solidFill>
              <a:latin typeface="Arial Black" panose="020B0A04020102020204" pitchFamily="34" charset="0"/>
              <a:cs typeface="Calibri" panose="020F0502020204030204" pitchFamily="34" charset="0"/>
            </a:endParaRPr>
          </a:p>
          <a:p>
            <a:pPr algn="ctr"/>
            <a:endParaRPr lang="en-US" sz="1200" b="1" dirty="0">
              <a:solidFill>
                <a:srgbClr val="FFC000"/>
              </a:solidFill>
              <a:latin typeface="Arial Black" panose="020B0A04020102020204" pitchFamily="34" charset="0"/>
              <a:cs typeface="Calibri" panose="020F0502020204030204" pitchFamily="34" charset="0"/>
            </a:endParaRPr>
          </a:p>
          <a:p>
            <a:pPr marL="285750" lvl="0" indent="-285750">
              <a:buFont typeface="Arial" panose="020B0604020202020204" pitchFamily="34" charset="0"/>
              <a:buChar char="•"/>
            </a:pPr>
            <a:r>
              <a:rPr lang="en-US" sz="2000" b="1" dirty="0">
                <a:solidFill>
                  <a:srgbClr val="FFC000"/>
                </a:solidFill>
                <a:latin typeface="Calibri" panose="020F0502020204030204" pitchFamily="34" charset="0"/>
                <a:cs typeface="Calibri" panose="020F0502020204030204" pitchFamily="34" charset="0"/>
              </a:rPr>
              <a:t>The Department shall develop standards and adopt regulations for the </a:t>
            </a:r>
            <a:r>
              <a:rPr lang="en-US" sz="2000" b="1" dirty="0">
                <a:solidFill>
                  <a:srgbClr val="FF0000"/>
                </a:solidFill>
                <a:latin typeface="Calibri" panose="020F0502020204030204" pitchFamily="34" charset="0"/>
                <a:cs typeface="Calibri" panose="020F0502020204030204" pitchFamily="34" charset="0"/>
              </a:rPr>
              <a:t>creation and use of forest mitigation banks, including criteria for tracking, crediting, maintaining, bonding, and reporting .</a:t>
            </a:r>
          </a:p>
          <a:p>
            <a:pPr marL="285750" lvl="0" indent="-285750">
              <a:buFont typeface="Arial" panose="020B0604020202020204" pitchFamily="34" charset="0"/>
              <a:buChar char="•"/>
            </a:pPr>
            <a:r>
              <a:rPr lang="en-US" sz="2000" b="1" dirty="0">
                <a:solidFill>
                  <a:srgbClr val="FFC000"/>
                </a:solidFill>
                <a:latin typeface="Calibri" panose="020F0502020204030204" pitchFamily="34" charset="0"/>
                <a:cs typeface="Calibri" panose="020F0502020204030204" pitchFamily="34" charset="0"/>
              </a:rPr>
              <a:t>The establishment of mitigation banks and their use may not alter the sequence for retention, reforestation, or afforestation on a development site as outlined in § 5-1607 of this subtitle</a:t>
            </a:r>
          </a:p>
          <a:p>
            <a:pPr marL="285750" lvl="0" indent="-285750">
              <a:buFont typeface="Arial" panose="020B0604020202020204" pitchFamily="34" charset="0"/>
              <a:buChar char="•"/>
            </a:pPr>
            <a:r>
              <a:rPr lang="en-US" sz="2000" b="1" dirty="0">
                <a:solidFill>
                  <a:srgbClr val="FFC000"/>
                </a:solidFill>
                <a:latin typeface="Calibri" panose="020F0502020204030204" pitchFamily="34" charset="0"/>
                <a:cs typeface="Calibri" panose="020F0502020204030204" pitchFamily="34" charset="0"/>
              </a:rPr>
              <a:t>In the preparation of the State or local forest conservation programs, the State and local authorities shall provide for the granting of variances to the requirements of this subtitle, where owing to special features of a site or other circumstances, implementation of this subtitle would result in unwarranted hardship to an applicant.</a:t>
            </a:r>
          </a:p>
          <a:p>
            <a:pPr marL="285750" lvl="0" indent="-285750">
              <a:buFont typeface="Arial" panose="020B0604020202020204" pitchFamily="34" charset="0"/>
              <a:buChar char="•"/>
            </a:pPr>
            <a:r>
              <a:rPr lang="en-US" sz="2000" b="1" dirty="0">
                <a:solidFill>
                  <a:srgbClr val="FFC000"/>
                </a:solidFill>
                <a:latin typeface="Calibri" panose="020F0502020204030204" pitchFamily="34" charset="0"/>
                <a:cs typeface="Calibri" panose="020F0502020204030204" pitchFamily="34" charset="0"/>
              </a:rPr>
              <a:t>Variance procedures adopted under this section shall:</a:t>
            </a:r>
          </a:p>
          <a:p>
            <a:pPr marL="0" lvl="0" indent="0">
              <a:buFont typeface="Arial" panose="020B0604020202020204" pitchFamily="34" charset="0"/>
              <a:buNone/>
            </a:pPr>
            <a:r>
              <a:rPr lang="en-US" sz="2000" b="1" dirty="0">
                <a:solidFill>
                  <a:srgbClr val="FFC000"/>
                </a:solidFill>
                <a:latin typeface="Calibri" panose="020F0502020204030204" pitchFamily="34" charset="0"/>
                <a:cs typeface="Calibri" panose="020F0502020204030204" pitchFamily="34" charset="0"/>
              </a:rPr>
              <a:t>        (1)    Be designed in a manner consistent with the spirit and intent of this subtitle; and</a:t>
            </a:r>
          </a:p>
          <a:p>
            <a:pPr marL="0" lvl="0" indent="0">
              <a:buFont typeface="Arial" panose="020B0604020202020204" pitchFamily="34" charset="0"/>
              <a:buNone/>
            </a:pPr>
            <a:r>
              <a:rPr lang="en-US" sz="2000" b="1" dirty="0">
                <a:solidFill>
                  <a:srgbClr val="FFC000"/>
                </a:solidFill>
                <a:latin typeface="Calibri" panose="020F0502020204030204" pitchFamily="34" charset="0"/>
                <a:cs typeface="Calibri" panose="020F0502020204030204" pitchFamily="34" charset="0"/>
              </a:rPr>
              <a:t>        (2)    Assure that the granting of a variance will not adversely affect water quality.</a:t>
            </a:r>
          </a:p>
          <a:p>
            <a:pPr algn="ctr"/>
            <a:endParaRPr lang="en-US" sz="2000" b="1" dirty="0">
              <a:solidFill>
                <a:srgbClr val="FFC000"/>
              </a:solidFill>
              <a:latin typeface="Arial Black" panose="020B0A04020102020204" pitchFamily="34" charset="0"/>
              <a:cs typeface="Calibri" panose="020F0502020204030204" pitchFamily="34" charset="0"/>
            </a:endParaRPr>
          </a:p>
          <a:p>
            <a:r>
              <a:rPr lang="en-US" sz="2000" b="1" dirty="0">
                <a:solidFill>
                  <a:srgbClr val="FFC000"/>
                </a:solidFill>
                <a:latin typeface="Calibri" panose="020F0502020204030204" pitchFamily="34" charset="0"/>
                <a:cs typeface="Calibri" panose="020F0502020204030204" pitchFamily="34" charset="0"/>
              </a:rPr>
              <a:t>        </a:t>
            </a:r>
            <a:endParaRPr lang="en-US" sz="2000" b="1" dirty="0">
              <a:solidFill>
                <a:srgbClr val="FFC000"/>
              </a:solidFill>
              <a:latin typeface="Arial Black" panose="020B0A04020102020204" pitchFamily="34" charset="0"/>
              <a:cs typeface="Calibri" panose="020F0502020204030204" pitchFamily="34" charset="0"/>
            </a:endParaRPr>
          </a:p>
          <a:p>
            <a:endParaRPr lang="en-US" sz="1600" b="1" dirty="0">
              <a:solidFill>
                <a:srgbClr val="FFC000"/>
              </a:solidFill>
              <a:latin typeface="Arial Black" panose="020B0A040201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86D56BA-84FB-CC59-97E4-7D94E7C71FAA}"/>
              </a:ext>
            </a:extLst>
          </p:cNvPr>
          <p:cNvSpPr txBox="1"/>
          <p:nvPr/>
        </p:nvSpPr>
        <p:spPr>
          <a:xfrm>
            <a:off x="254607" y="571548"/>
            <a:ext cx="1597307" cy="1200329"/>
          </a:xfrm>
          <a:prstGeom prst="rect">
            <a:avLst/>
          </a:prstGeom>
          <a:noFill/>
        </p:spPr>
        <p:txBody>
          <a:bodyPr wrap="square" rtlCol="0">
            <a:spAutoFit/>
          </a:bodyPr>
          <a:lstStyle/>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Purpose</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Applicability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Delineation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Forest Plan</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Afforestation</a:t>
            </a:r>
          </a:p>
          <a:p>
            <a:r>
              <a:rPr lang="en-US" sz="800" b="1" dirty="0">
                <a:solidFill>
                  <a:srgbClr val="FF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Mitigation/ Waivers</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Enforceability</a:t>
            </a:r>
          </a:p>
          <a:p>
            <a: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Violations</a:t>
            </a:r>
            <a:br>
              <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br>
            <a:endParaRPr lang="en-US" sz="800" b="1" dirty="0">
              <a:solidFill>
                <a:srgbClr val="FFC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2446046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EF3B24-AD76-B051-3182-2755FFD62476}"/>
              </a:ext>
            </a:extLst>
          </p:cNvPr>
          <p:cNvSpPr txBox="1"/>
          <p:nvPr/>
        </p:nvSpPr>
        <p:spPr>
          <a:xfrm>
            <a:off x="154547" y="752354"/>
            <a:ext cx="3764172" cy="523220"/>
          </a:xfrm>
          <a:prstGeom prst="rect">
            <a:avLst/>
          </a:prstGeom>
          <a:noFill/>
        </p:spPr>
        <p:txBody>
          <a:bodyPr wrap="none" rtlCol="0">
            <a:spAutoFit/>
          </a:bodyPr>
          <a:lstStyle/>
          <a:p>
            <a:r>
              <a:rPr lang="en-US" sz="2800" b="1" dirty="0">
                <a:solidFill>
                  <a:srgbClr val="FFC000"/>
                </a:solidFill>
              </a:rPr>
              <a:t>Summary of Findings</a:t>
            </a:r>
          </a:p>
        </p:txBody>
      </p:sp>
      <p:sp>
        <p:nvSpPr>
          <p:cNvPr id="3" name="TextBox 2">
            <a:extLst>
              <a:ext uri="{FF2B5EF4-FFF2-40B4-BE49-F238E27FC236}">
                <a16:creationId xmlns:a16="http://schemas.microsoft.com/office/drawing/2014/main" id="{51D4F60C-06E1-217B-3048-FBBB4D32DD19}"/>
              </a:ext>
            </a:extLst>
          </p:cNvPr>
          <p:cNvSpPr txBox="1"/>
          <p:nvPr/>
        </p:nvSpPr>
        <p:spPr>
          <a:xfrm>
            <a:off x="561480" y="1445607"/>
            <a:ext cx="11393129" cy="6217087"/>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Unlike other jurisdictions Sussex County codes:</a:t>
            </a:r>
          </a:p>
          <a:p>
            <a:pPr marL="285750" indent="-285750">
              <a:buFont typeface="Arial" panose="020B0604020202020204" pitchFamily="34" charset="0"/>
              <a:buChar char="•"/>
            </a:pPr>
            <a:endParaRPr lang="en-US" b="1" dirty="0">
              <a:solidFill>
                <a:srgbClr val="FFC000"/>
              </a:solidFill>
              <a:latin typeface="Arial Black" panose="020B0A04020102020204" pitchFamily="34" charset="0"/>
              <a:cs typeface="Calibri" panose="020F0502020204030204" pitchFamily="34" charset="0"/>
            </a:endParaRPr>
          </a:p>
          <a:p>
            <a:pPr marL="742950" lvl="1"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Fail to recognize that trees and woodlands are  desirable, and also essential to the health, safety, and welfare of the population. </a:t>
            </a: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742950" lvl="1"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Places limited importance on the protection, preservation or retention of trees and woodlands in the integral part of the site planning process</a:t>
            </a: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742950" lvl="1"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Fails to have established standards regarding minimum percentage of existing woodland preservation and retention based on site plan use and density (DU/Acre).</a:t>
            </a: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742950" lvl="1"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Does not require a tree preservation and planting plan or a preservation and selective clearing plan that provides sufficient information and detail to clearly demonstrate that all applicable requirements and are being satisfied.</a:t>
            </a: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742950" lvl="1"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Sussex County codes limit afforestation to a 20-30 foot perimeter on subdivisions with no  minimum tree planting requirements outside of said perimeter</a:t>
            </a:r>
            <a:r>
              <a:rPr lang="en-US" b="1" dirty="0">
                <a:solidFill>
                  <a:schemeClr val="accent2">
                    <a:lumMod val="75000"/>
                  </a:schemeClr>
                </a:solidFill>
                <a:latin typeface="Calibri" panose="020F0502020204030204" pitchFamily="34" charset="0"/>
                <a:cs typeface="Calibri" panose="020F0502020204030204" pitchFamily="34" charset="0"/>
              </a:rPr>
              <a:t>.</a:t>
            </a:r>
          </a:p>
          <a:p>
            <a:endParaRPr lang="en-US" b="1" dirty="0">
              <a:solidFill>
                <a:schemeClr val="accent2">
                  <a:lumMod val="75000"/>
                </a:schemeClr>
              </a:solidFill>
            </a:endParaRPr>
          </a:p>
          <a:p>
            <a:pPr marL="285750" indent="-285750">
              <a:buFont typeface="Arial" panose="020B0604020202020204" pitchFamily="34" charset="0"/>
              <a:buChar char="•"/>
            </a:pPr>
            <a:endParaRPr lang="en-US" b="1" dirty="0">
              <a:solidFill>
                <a:schemeClr val="accent2">
                  <a:lumMod val="75000"/>
                </a:schemeClr>
              </a:solidFill>
            </a:endParaRPr>
          </a:p>
          <a:p>
            <a:pPr marL="285750" indent="-285750">
              <a:buFont typeface="Arial" panose="020B0604020202020204" pitchFamily="34" charset="0"/>
              <a:buChar char="•"/>
            </a:pPr>
            <a:endParaRPr lang="en-US" b="1" dirty="0">
              <a:solidFill>
                <a:schemeClr val="accent2">
                  <a:lumMod val="75000"/>
                </a:schemeClr>
              </a:solidFill>
            </a:endParaRPr>
          </a:p>
          <a:p>
            <a:pPr marL="285750" indent="-285750">
              <a:buFont typeface="Arial" panose="020B0604020202020204" pitchFamily="34" charset="0"/>
              <a:buChar char="•"/>
            </a:pPr>
            <a:endParaRPr lang="en-US" b="1" dirty="0">
              <a:solidFill>
                <a:schemeClr val="accent2">
                  <a:lumMod val="75000"/>
                </a:schemeClr>
              </a:solidFill>
            </a:endParaRPr>
          </a:p>
          <a:p>
            <a:pPr marL="285750" indent="-285750">
              <a:buFont typeface="Arial" panose="020B0604020202020204" pitchFamily="34" charset="0"/>
              <a:buChar char="•"/>
            </a:pPr>
            <a:endParaRPr lang="en-US" sz="2000" dirty="0">
              <a:solidFill>
                <a:schemeClr val="accent2">
                  <a:lumMod val="75000"/>
                </a:schemeClr>
              </a:solidFill>
            </a:endParaRPr>
          </a:p>
        </p:txBody>
      </p:sp>
    </p:spTree>
    <p:extLst>
      <p:ext uri="{BB962C8B-B14F-4D97-AF65-F5344CB8AC3E}">
        <p14:creationId xmlns:p14="http://schemas.microsoft.com/office/powerpoint/2010/main" val="2481368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EF3B24-AD76-B051-3182-2755FFD62476}"/>
              </a:ext>
            </a:extLst>
          </p:cNvPr>
          <p:cNvSpPr txBox="1"/>
          <p:nvPr/>
        </p:nvSpPr>
        <p:spPr>
          <a:xfrm>
            <a:off x="351316" y="740779"/>
            <a:ext cx="5019323" cy="523220"/>
          </a:xfrm>
          <a:prstGeom prst="rect">
            <a:avLst/>
          </a:prstGeom>
          <a:noFill/>
        </p:spPr>
        <p:txBody>
          <a:bodyPr wrap="none" rtlCol="0">
            <a:spAutoFit/>
          </a:bodyPr>
          <a:lstStyle/>
          <a:p>
            <a:r>
              <a:rPr lang="en-US" sz="2800" b="1" dirty="0">
                <a:solidFill>
                  <a:srgbClr val="FFC000"/>
                </a:solidFill>
              </a:rPr>
              <a:t>Summary of Findings (cont.)</a:t>
            </a:r>
          </a:p>
        </p:txBody>
      </p:sp>
      <p:sp>
        <p:nvSpPr>
          <p:cNvPr id="3" name="TextBox 2">
            <a:extLst>
              <a:ext uri="{FF2B5EF4-FFF2-40B4-BE49-F238E27FC236}">
                <a16:creationId xmlns:a16="http://schemas.microsoft.com/office/drawing/2014/main" id="{51D4F60C-06E1-217B-3048-FBBB4D32DD19}"/>
              </a:ext>
            </a:extLst>
          </p:cNvPr>
          <p:cNvSpPr txBox="1"/>
          <p:nvPr/>
        </p:nvSpPr>
        <p:spPr>
          <a:xfrm>
            <a:off x="351316" y="1556614"/>
            <a:ext cx="11393129" cy="587853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Lacks requirements to retain establish forest areas adjacent to existing forests so as to increase the overall area of contiguous forest cover where appropriate.</a:t>
            </a:r>
          </a:p>
          <a:p>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Contains no provisions that require replacement planting for mitigation purposes in the event that due to physical limitations of the land which would otherwise prohibit the reasonable use of the land, or for purposes of preserving, protecting and promoting the interest of public health, safety, welfare and/or public convenience.</a:t>
            </a:r>
            <a:br>
              <a:rPr lang="en-US" b="1" dirty="0">
                <a:solidFill>
                  <a:srgbClr val="FFC000"/>
                </a:solidFill>
                <a:latin typeface="Arial Black" panose="020B0A04020102020204" pitchFamily="34" charset="0"/>
                <a:cs typeface="Calibri" panose="020F0502020204030204" pitchFamily="34" charset="0"/>
              </a:rPr>
            </a:b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Has no requirements that in the event that trees or woodland areas to be preserved  are illegally removed, tree mitigation shall be required.</a:t>
            </a:r>
            <a:br>
              <a:rPr lang="en-US" b="1" dirty="0">
                <a:solidFill>
                  <a:srgbClr val="FFC000"/>
                </a:solidFill>
                <a:latin typeface="Arial Black" panose="020B0A04020102020204" pitchFamily="34" charset="0"/>
                <a:cs typeface="Calibri" panose="020F0502020204030204" pitchFamily="34" charset="0"/>
              </a:rPr>
            </a:b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The current code violation fine pertaining to Sussex County final site plan requirements of not more than $100 each day is not commensurate with the infraction and  a mere fraction of fines in other exacted by jurisdictions </a:t>
            </a:r>
            <a:br>
              <a:rPr lang="en-US" b="1" dirty="0">
                <a:solidFill>
                  <a:schemeClr val="accent2">
                    <a:lumMod val="75000"/>
                  </a:schemeClr>
                </a:solidFill>
                <a:latin typeface="Calibri" panose="020F0502020204030204" pitchFamily="34" charset="0"/>
                <a:cs typeface="Calibri" panose="020F0502020204030204" pitchFamily="34" charset="0"/>
              </a:rPr>
            </a:br>
            <a:endParaRPr lang="en-US" b="1" dirty="0">
              <a:solidFill>
                <a:schemeClr val="accent2">
                  <a:lumMod val="7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b="1" dirty="0">
              <a:solidFill>
                <a:schemeClr val="accent2">
                  <a:lumMod val="75000"/>
                </a:schemeClr>
              </a:solidFill>
              <a:latin typeface="Calibri" panose="020F0502020204030204" pitchFamily="34" charset="0"/>
              <a:cs typeface="Calibri" panose="020F0502020204030204" pitchFamily="34" charset="0"/>
            </a:endParaRPr>
          </a:p>
          <a:p>
            <a:endParaRPr lang="en-US" sz="1600" b="1" dirty="0">
              <a:solidFill>
                <a:schemeClr val="accent2">
                  <a:lumMod val="7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a:solidFill>
                <a:schemeClr val="accent2">
                  <a:lumMod val="75000"/>
                </a:schemeClr>
              </a:solidFill>
            </a:endParaRPr>
          </a:p>
        </p:txBody>
      </p:sp>
    </p:spTree>
    <p:extLst>
      <p:ext uri="{BB962C8B-B14F-4D97-AF65-F5344CB8AC3E}">
        <p14:creationId xmlns:p14="http://schemas.microsoft.com/office/powerpoint/2010/main" val="3150257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879F-882C-8A8B-CE7D-7B77513D3E2E}"/>
              </a:ext>
            </a:extLst>
          </p:cNvPr>
          <p:cNvSpPr>
            <a:spLocks noGrp="1"/>
          </p:cNvSpPr>
          <p:nvPr>
            <p:ph type="title"/>
          </p:nvPr>
        </p:nvSpPr>
        <p:spPr>
          <a:xfrm>
            <a:off x="332773" y="135038"/>
            <a:ext cx="9875520" cy="1356360"/>
          </a:xfrm>
        </p:spPr>
        <p:txBody>
          <a:bodyPr>
            <a:normAutofit/>
          </a:bodyPr>
          <a:lstStyle/>
          <a:p>
            <a:r>
              <a:rPr lang="en-US" sz="2800" b="1" dirty="0">
                <a:solidFill>
                  <a:srgbClr val="FFC000"/>
                </a:solidFill>
                <a:latin typeface="Arial Black" panose="020B0A04020102020204" pitchFamily="34" charset="0"/>
              </a:rPr>
              <a:t>Recommendation</a:t>
            </a:r>
          </a:p>
        </p:txBody>
      </p:sp>
      <p:sp>
        <p:nvSpPr>
          <p:cNvPr id="4" name="TextBox 3">
            <a:extLst>
              <a:ext uri="{FF2B5EF4-FFF2-40B4-BE49-F238E27FC236}">
                <a16:creationId xmlns:a16="http://schemas.microsoft.com/office/drawing/2014/main" id="{6080CADE-AE58-9D2A-AAE2-CDB726DDD5EE}"/>
              </a:ext>
            </a:extLst>
          </p:cNvPr>
          <p:cNvSpPr txBox="1"/>
          <p:nvPr/>
        </p:nvSpPr>
        <p:spPr>
          <a:xfrm>
            <a:off x="240175" y="1271479"/>
            <a:ext cx="11109765" cy="4985980"/>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FFC000"/>
                </a:solidFill>
                <a:latin typeface="Arial Black" panose="020B0A04020102020204" pitchFamily="34" charset="0"/>
                <a:cs typeface="Calibri" panose="020F0502020204030204" pitchFamily="34" charset="0"/>
              </a:rPr>
              <a:t>Sussex County must adopt and enforce a set of standards and requirements for the protection and planting of trees and woodlands and to acknowledge  that woodlands and trees are essential to the health, safety, and welfare of the current and future Sussex County’s residents and visitors.</a:t>
            </a:r>
          </a:p>
          <a:p>
            <a:pPr lvl="1"/>
            <a:endParaRPr lang="en-US" sz="2000" b="1" dirty="0">
              <a:solidFill>
                <a:srgbClr val="FFC000"/>
              </a:solidFill>
              <a:latin typeface="Arial Black" panose="020B0A04020102020204" pitchFamily="34" charset="0"/>
              <a:cs typeface="Calibri" panose="020F0502020204030204" pitchFamily="34" charset="0"/>
            </a:endParaRPr>
          </a:p>
          <a:p>
            <a:pPr marL="285750" indent="-285750">
              <a:buFont typeface="Arial" panose="020B0604020202020204" pitchFamily="34" charset="0"/>
              <a:buChar char="•"/>
            </a:pPr>
            <a:r>
              <a:rPr lang="en-US" sz="2000" b="1" dirty="0">
                <a:solidFill>
                  <a:srgbClr val="FFC000"/>
                </a:solidFill>
                <a:latin typeface="Arial Black" panose="020B0A04020102020204" pitchFamily="34" charset="0"/>
                <a:cs typeface="Calibri" panose="020F0502020204030204" pitchFamily="34" charset="0"/>
              </a:rPr>
              <a:t>A tree density requirement and a preservation and planting plan or a preservation and selective clearing plan, prepared by or in conjunction with a design professional, including a licensed forester, landscape architect, or certified nursery professional.</a:t>
            </a:r>
            <a:br>
              <a:rPr lang="en-US" sz="2000" b="1" dirty="0">
                <a:solidFill>
                  <a:srgbClr val="FFC000"/>
                </a:solidFill>
                <a:latin typeface="Arial Black" panose="020B0A04020102020204" pitchFamily="34" charset="0"/>
                <a:cs typeface="Calibri" panose="020F0502020204030204" pitchFamily="34" charset="0"/>
              </a:rPr>
            </a:br>
            <a:endParaRPr lang="en-US" sz="2000" b="1" dirty="0">
              <a:solidFill>
                <a:srgbClr val="FFC000"/>
              </a:solidFill>
              <a:latin typeface="Arial Black" panose="020B0A04020102020204" pitchFamily="34" charset="0"/>
              <a:cs typeface="Calibri" panose="020F0502020204030204" pitchFamily="34" charset="0"/>
            </a:endParaRPr>
          </a:p>
          <a:p>
            <a:pPr marL="285750" indent="-285750">
              <a:buFont typeface="Arial" panose="020B0604020202020204" pitchFamily="34" charset="0"/>
              <a:buChar char="•"/>
            </a:pPr>
            <a:r>
              <a:rPr lang="en-US" sz="2000" b="1" dirty="0">
                <a:solidFill>
                  <a:srgbClr val="FFC000"/>
                </a:solidFill>
                <a:latin typeface="Arial Black" panose="020B0A04020102020204" pitchFamily="34" charset="0"/>
                <a:cs typeface="Calibri" panose="020F0502020204030204" pitchFamily="34" charset="0"/>
              </a:rPr>
              <a:t>Establish standards regarding minimum percentage of existing woodland preservation and retention based on site plan use and density (DU/Acre) along with a summary table of the number, type and size  of new trees to be planted and a minimum number and location of existing trees to be retained to meet the tree density requirements.</a:t>
            </a:r>
          </a:p>
          <a:p>
            <a:endParaRPr lang="en-US" dirty="0"/>
          </a:p>
        </p:txBody>
      </p:sp>
    </p:spTree>
    <p:extLst>
      <p:ext uri="{BB962C8B-B14F-4D97-AF65-F5344CB8AC3E}">
        <p14:creationId xmlns:p14="http://schemas.microsoft.com/office/powerpoint/2010/main" val="214971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1DD3C-7CAC-4202-AF48-3869E076B090}"/>
              </a:ext>
            </a:extLst>
          </p:cNvPr>
          <p:cNvPicPr>
            <a:picLocks noChangeAspect="1"/>
          </p:cNvPicPr>
          <p:nvPr/>
        </p:nvPicPr>
        <p:blipFill>
          <a:blip r:embed="rId2"/>
          <a:stretch>
            <a:fillRect/>
          </a:stretch>
        </p:blipFill>
        <p:spPr>
          <a:xfrm>
            <a:off x="4337129" y="894686"/>
            <a:ext cx="3124200" cy="1457325"/>
          </a:xfrm>
          <a:prstGeom prst="rect">
            <a:avLst/>
          </a:prstGeom>
          <a:ln w="57150">
            <a:solidFill>
              <a:srgbClr val="FFC000"/>
            </a:solidFill>
          </a:ln>
        </p:spPr>
      </p:pic>
      <p:sp>
        <p:nvSpPr>
          <p:cNvPr id="4" name="TextBox 3">
            <a:extLst>
              <a:ext uri="{FF2B5EF4-FFF2-40B4-BE49-F238E27FC236}">
                <a16:creationId xmlns:a16="http://schemas.microsoft.com/office/drawing/2014/main" id="{5FB1529E-0AD7-5D52-D81F-ADED6C3ABD2D}"/>
              </a:ext>
            </a:extLst>
          </p:cNvPr>
          <p:cNvSpPr txBox="1"/>
          <p:nvPr/>
        </p:nvSpPr>
        <p:spPr>
          <a:xfrm>
            <a:off x="729205" y="2693229"/>
            <a:ext cx="10787605" cy="923330"/>
          </a:xfrm>
          <a:prstGeom prst="rect">
            <a:avLst/>
          </a:prstGeom>
          <a:noFill/>
        </p:spPr>
        <p:txBody>
          <a:bodyPr wrap="square">
            <a:spAutoFit/>
          </a:bodyPr>
          <a:lstStyle/>
          <a:p>
            <a:pPr algn="l"/>
            <a:r>
              <a:rPr lang="en-US" sz="1800" i="1" u="sng" strike="noStrike" baseline="0" dirty="0">
                <a:solidFill>
                  <a:srgbClr val="FFC000"/>
                </a:solidFill>
                <a:effectLst>
                  <a:outerShdw blurRad="38100" dist="38100" dir="2700000" algn="tl">
                    <a:srgbClr val="000000">
                      <a:alpha val="43137"/>
                    </a:srgbClr>
                  </a:outerShdw>
                </a:effectLst>
                <a:latin typeface="Arial Black" panose="020B0A04020102020204" pitchFamily="34" charset="0"/>
              </a:rPr>
              <a:t>Future Land Use Vision: </a:t>
            </a:r>
            <a:r>
              <a:rPr lang="en-US" sz="1800" b="0" i="1" u="none" strike="noStrike" baseline="0" dirty="0">
                <a:solidFill>
                  <a:srgbClr val="FFC000"/>
                </a:solidFill>
                <a:latin typeface="Arial Black" panose="020B0A04020102020204" pitchFamily="34" charset="0"/>
              </a:rPr>
              <a:t>To provide for </a:t>
            </a:r>
            <a:r>
              <a:rPr lang="en-US" sz="1800" b="0" i="1" strike="noStrike" baseline="0" dirty="0">
                <a:solidFill>
                  <a:srgbClr val="FF0000"/>
                </a:solidFill>
                <a:latin typeface="Arial Black" panose="020B0A04020102020204" pitchFamily="34" charset="0"/>
              </a:rPr>
              <a:t>balanced and well-planned </a:t>
            </a:r>
            <a:r>
              <a:rPr lang="en-US" sz="1800" b="0" i="1" strike="noStrike" baseline="0" dirty="0">
                <a:solidFill>
                  <a:srgbClr val="FFC000"/>
                </a:solidFill>
                <a:latin typeface="Arial Black" panose="020B0A04020102020204" pitchFamily="34" charset="0"/>
              </a:rPr>
              <a:t>future </a:t>
            </a:r>
            <a:r>
              <a:rPr lang="en-US" sz="1800" b="0" i="1" strike="noStrike" baseline="0" dirty="0">
                <a:solidFill>
                  <a:srgbClr val="FF0000"/>
                </a:solidFill>
                <a:latin typeface="Arial Black" panose="020B0A04020102020204" pitchFamily="34" charset="0"/>
              </a:rPr>
              <a:t>growth </a:t>
            </a:r>
            <a:r>
              <a:rPr lang="en-US" sz="1800" b="0" i="1" u="none" strike="noStrike" baseline="0" dirty="0">
                <a:solidFill>
                  <a:srgbClr val="FF0000"/>
                </a:solidFill>
                <a:latin typeface="Arial Black" panose="020B0A04020102020204" pitchFamily="34" charset="0"/>
              </a:rPr>
              <a:t>and</a:t>
            </a:r>
          </a:p>
          <a:p>
            <a:pPr algn="l"/>
            <a:r>
              <a:rPr lang="en-US" sz="1800" b="0" i="1" u="none" strike="noStrike" baseline="0" dirty="0">
                <a:solidFill>
                  <a:srgbClr val="FF0000"/>
                </a:solidFill>
                <a:latin typeface="Arial Black" panose="020B0A04020102020204" pitchFamily="34" charset="0"/>
              </a:rPr>
              <a:t>development</a:t>
            </a:r>
            <a:r>
              <a:rPr lang="en-US" sz="1800" b="0" i="1" u="none" strike="noStrike" baseline="0" dirty="0">
                <a:solidFill>
                  <a:srgbClr val="FFC000"/>
                </a:solidFill>
                <a:latin typeface="Arial Black" panose="020B0A04020102020204" pitchFamily="34" charset="0"/>
              </a:rPr>
              <a:t> that supports the County’s economic development goals while </a:t>
            </a:r>
            <a:r>
              <a:rPr lang="en-US" sz="1800" b="0" i="1" u="none" strike="noStrike" baseline="0" dirty="0">
                <a:solidFill>
                  <a:srgbClr val="FF0000"/>
                </a:solidFill>
                <a:latin typeface="Arial Black" panose="020B0A04020102020204" pitchFamily="34" charset="0"/>
              </a:rPr>
              <a:t>preserving the rural character of the County and its natural resources.</a:t>
            </a:r>
            <a:endParaRPr lang="en-US" dirty="0">
              <a:solidFill>
                <a:srgbClr val="FF0000"/>
              </a:solidFill>
              <a:latin typeface="Arial Black" panose="020B0A04020102020204" pitchFamily="34" charset="0"/>
            </a:endParaRPr>
          </a:p>
        </p:txBody>
      </p:sp>
      <p:sp>
        <p:nvSpPr>
          <p:cNvPr id="7" name="TextBox 6">
            <a:extLst>
              <a:ext uri="{FF2B5EF4-FFF2-40B4-BE49-F238E27FC236}">
                <a16:creationId xmlns:a16="http://schemas.microsoft.com/office/drawing/2014/main" id="{732A8ED4-E3EE-1F70-8C93-B39A813F8AB7}"/>
              </a:ext>
            </a:extLst>
          </p:cNvPr>
          <p:cNvSpPr txBox="1"/>
          <p:nvPr/>
        </p:nvSpPr>
        <p:spPr>
          <a:xfrm>
            <a:off x="729205" y="4063805"/>
            <a:ext cx="9630137" cy="646331"/>
          </a:xfrm>
          <a:prstGeom prst="rect">
            <a:avLst/>
          </a:prstGeom>
          <a:noFill/>
        </p:spPr>
        <p:txBody>
          <a:bodyPr wrap="square">
            <a:spAutoFit/>
          </a:bodyPr>
          <a:lstStyle/>
          <a:p>
            <a:pPr algn="l"/>
            <a:r>
              <a:rPr lang="en-US" sz="1800" i="1" u="sng" strike="noStrike" baseline="0" dirty="0">
                <a:solidFill>
                  <a:srgbClr val="FFC000"/>
                </a:solidFill>
                <a:effectLst>
                  <a:outerShdw blurRad="38100" dist="38100" dir="2700000" algn="tl">
                    <a:srgbClr val="000000">
                      <a:alpha val="43137"/>
                    </a:srgbClr>
                  </a:outerShdw>
                </a:effectLst>
                <a:latin typeface="Arial Black" panose="020B0A04020102020204" pitchFamily="34" charset="0"/>
              </a:rPr>
              <a:t>Conservation Vision: </a:t>
            </a:r>
            <a:r>
              <a:rPr lang="en-US" sz="1800" b="0" i="1" u="none" strike="noStrike" baseline="0" dirty="0">
                <a:solidFill>
                  <a:srgbClr val="FFC000"/>
                </a:solidFill>
                <a:latin typeface="Arial Black" panose="020B0A04020102020204" pitchFamily="34" charset="0"/>
              </a:rPr>
              <a:t>To </a:t>
            </a:r>
            <a:r>
              <a:rPr lang="en-US" sz="1800" b="0" i="1" u="none" strike="noStrike" baseline="0" dirty="0">
                <a:solidFill>
                  <a:srgbClr val="FF0000"/>
                </a:solidFill>
                <a:latin typeface="Arial Black" panose="020B0A04020102020204" pitchFamily="34" charset="0"/>
              </a:rPr>
              <a:t>conserve land and protect natural resources </a:t>
            </a:r>
            <a:r>
              <a:rPr lang="en-US" sz="1800" b="0" i="1" u="none" strike="noStrike" baseline="0" dirty="0">
                <a:solidFill>
                  <a:srgbClr val="FFC000"/>
                </a:solidFill>
                <a:latin typeface="Arial Black" panose="020B0A04020102020204" pitchFamily="34" charset="0"/>
              </a:rPr>
              <a:t>in </a:t>
            </a:r>
            <a:r>
              <a:rPr lang="en-US" sz="1800" b="0" i="1" u="sng" strike="noStrike" baseline="0" dirty="0">
                <a:solidFill>
                  <a:srgbClr val="FFC000"/>
                </a:solidFill>
                <a:latin typeface="Arial Black" panose="020B0A04020102020204" pitchFamily="34" charset="0"/>
              </a:rPr>
              <a:t>balance </a:t>
            </a:r>
            <a:r>
              <a:rPr lang="en-US" sz="1800" b="0" i="1" u="none" strike="noStrike" baseline="0" dirty="0">
                <a:solidFill>
                  <a:srgbClr val="FFC000"/>
                </a:solidFill>
                <a:latin typeface="Arial Black" panose="020B0A04020102020204" pitchFamily="34" charset="0"/>
              </a:rPr>
              <a:t>with </a:t>
            </a:r>
            <a:r>
              <a:rPr lang="en-US" sz="1800" b="0" i="1" u="none" strike="noStrike" baseline="0" dirty="0">
                <a:solidFill>
                  <a:srgbClr val="FF0000"/>
                </a:solidFill>
                <a:latin typeface="Arial Black" panose="020B0A04020102020204" pitchFamily="34" charset="0"/>
              </a:rPr>
              <a:t>growth and development </a:t>
            </a:r>
            <a:r>
              <a:rPr lang="en-US" sz="1800" b="0" i="1" u="none" strike="noStrike" baseline="0" dirty="0">
                <a:solidFill>
                  <a:srgbClr val="FFC000"/>
                </a:solidFill>
                <a:latin typeface="Arial Black" panose="020B0A04020102020204" pitchFamily="34" charset="0"/>
              </a:rPr>
              <a:t>throughout Sussex County.</a:t>
            </a:r>
            <a:endParaRPr lang="en-US" dirty="0">
              <a:solidFill>
                <a:srgbClr val="FFC000"/>
              </a:solidFill>
              <a:latin typeface="Arial Black" panose="020B0A04020102020204" pitchFamily="34" charset="0"/>
            </a:endParaRPr>
          </a:p>
        </p:txBody>
      </p:sp>
      <p:pic>
        <p:nvPicPr>
          <p:cNvPr id="9" name="Graphic 8">
            <a:extLst>
              <a:ext uri="{FF2B5EF4-FFF2-40B4-BE49-F238E27FC236}">
                <a16:creationId xmlns:a16="http://schemas.microsoft.com/office/drawing/2014/main" id="{64671E47-E4A8-D88C-8D61-7E8C1CCDB6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5023623" y="4710136"/>
            <a:ext cx="1751212" cy="1751212"/>
          </a:xfrm>
          <a:prstGeom prst="rect">
            <a:avLst/>
          </a:prstGeom>
        </p:spPr>
      </p:pic>
      <p:sp>
        <p:nvSpPr>
          <p:cNvPr id="10" name="TextBox 9">
            <a:extLst>
              <a:ext uri="{FF2B5EF4-FFF2-40B4-BE49-F238E27FC236}">
                <a16:creationId xmlns:a16="http://schemas.microsoft.com/office/drawing/2014/main" id="{5C503276-DF57-1E1F-6ED0-9230EC16339F}"/>
              </a:ext>
            </a:extLst>
          </p:cNvPr>
          <p:cNvSpPr txBox="1"/>
          <p:nvPr/>
        </p:nvSpPr>
        <p:spPr>
          <a:xfrm>
            <a:off x="3009417" y="6183099"/>
            <a:ext cx="7096366" cy="369332"/>
          </a:xfrm>
          <a:prstGeom prst="rect">
            <a:avLst/>
          </a:prstGeom>
          <a:noFill/>
        </p:spPr>
        <p:txBody>
          <a:bodyPr wrap="none" rtlCol="0">
            <a:spAutoFit/>
          </a:bodyPr>
          <a:lstStyle/>
          <a:p>
            <a:r>
              <a:rPr lang="en-US" i="1" dirty="0">
                <a:solidFill>
                  <a:srgbClr val="FFC000"/>
                </a:solidFill>
                <a:latin typeface="Arial Black" panose="020B0A04020102020204" pitchFamily="34" charset="0"/>
              </a:rPr>
              <a:t>“County officials have the responsibility and authority”</a:t>
            </a:r>
          </a:p>
        </p:txBody>
      </p:sp>
    </p:spTree>
    <p:extLst>
      <p:ext uri="{BB962C8B-B14F-4D97-AF65-F5344CB8AC3E}">
        <p14:creationId xmlns:p14="http://schemas.microsoft.com/office/powerpoint/2010/main" val="306281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879F-882C-8A8B-CE7D-7B77513D3E2E}"/>
              </a:ext>
            </a:extLst>
          </p:cNvPr>
          <p:cNvSpPr>
            <a:spLocks noGrp="1"/>
          </p:cNvSpPr>
          <p:nvPr>
            <p:ph type="title"/>
          </p:nvPr>
        </p:nvSpPr>
        <p:spPr>
          <a:xfrm>
            <a:off x="332773" y="135038"/>
            <a:ext cx="9875520" cy="1356360"/>
          </a:xfrm>
        </p:spPr>
        <p:txBody>
          <a:bodyPr>
            <a:normAutofit/>
          </a:bodyPr>
          <a:lstStyle/>
          <a:p>
            <a:r>
              <a:rPr lang="en-US" sz="2800" b="1" dirty="0">
                <a:solidFill>
                  <a:srgbClr val="FFC000"/>
                </a:solidFill>
                <a:latin typeface="Arial Black" panose="020B0A04020102020204" pitchFamily="34" charset="0"/>
              </a:rPr>
              <a:t>Recommendation </a:t>
            </a:r>
            <a:r>
              <a:rPr lang="en-US" sz="1600" b="1" dirty="0">
                <a:solidFill>
                  <a:srgbClr val="FFC000"/>
                </a:solidFill>
                <a:latin typeface="Arial Black" panose="020B0A04020102020204" pitchFamily="34" charset="0"/>
              </a:rPr>
              <a:t>(cont.)</a:t>
            </a:r>
          </a:p>
        </p:txBody>
      </p:sp>
      <p:sp>
        <p:nvSpPr>
          <p:cNvPr id="4" name="TextBox 3">
            <a:extLst>
              <a:ext uri="{FF2B5EF4-FFF2-40B4-BE49-F238E27FC236}">
                <a16:creationId xmlns:a16="http://schemas.microsoft.com/office/drawing/2014/main" id="{6080CADE-AE58-9D2A-AAE2-CDB726DDD5EE}"/>
              </a:ext>
            </a:extLst>
          </p:cNvPr>
          <p:cNvSpPr txBox="1"/>
          <p:nvPr/>
        </p:nvSpPr>
        <p:spPr>
          <a:xfrm>
            <a:off x="89704" y="1491398"/>
            <a:ext cx="11109765" cy="5663089"/>
          </a:xfrm>
          <a:prstGeom prst="rect">
            <a:avLst/>
          </a:prstGeom>
          <a:noFill/>
        </p:spPr>
        <p:txBody>
          <a:bodyPr wrap="square">
            <a:spAutoFit/>
          </a:bodyPr>
          <a:lstStyle/>
          <a:p>
            <a:pPr marL="1200150" lvl="2"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Requirement to retain established forest areas adjacent to existing forests so as to increase the overall area of contiguous forest cover where appropriate.</a:t>
            </a: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1200150" lvl="2"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Establish tree planting mitigation standards; where by:</a:t>
            </a:r>
          </a:p>
          <a:p>
            <a:pPr lvl="3"/>
            <a:r>
              <a:rPr lang="en-US" b="1" dirty="0">
                <a:solidFill>
                  <a:srgbClr val="FFC000"/>
                </a:solidFill>
                <a:latin typeface="Arial Black" panose="020B0A04020102020204" pitchFamily="34" charset="0"/>
                <a:cs typeface="Calibri" panose="020F0502020204030204" pitchFamily="34" charset="0"/>
              </a:rPr>
              <a:t>In the event that due to physical limitations of the land which would otherwise prohibit the reasonable use of the land, or for purposes of preserving, protecting and promoting the interest of public health, safety, welfare and/or public convenience.</a:t>
            </a: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1200150" lvl="2"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As well as in the event of trees or woodland are illegally removed with appropriate and  commensurate monetary fines.</a:t>
            </a: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1200150" lvl="2"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Increase Forest &amp; Landscape Buffer from 20/30 to 40 ft.</a:t>
            </a:r>
            <a:br>
              <a:rPr lang="en-US" b="1" dirty="0">
                <a:solidFill>
                  <a:srgbClr val="FFC000"/>
                </a:solidFill>
                <a:latin typeface="Arial Black" panose="020B0A04020102020204" pitchFamily="34" charset="0"/>
                <a:cs typeface="Calibri" panose="020F0502020204030204" pitchFamily="34" charset="0"/>
              </a:rPr>
            </a:br>
            <a:endParaRPr lang="en-US" b="1" dirty="0">
              <a:solidFill>
                <a:srgbClr val="FFC000"/>
              </a:solidFill>
              <a:latin typeface="Arial Black" panose="020B0A04020102020204" pitchFamily="34" charset="0"/>
              <a:cs typeface="Calibri" panose="020F0502020204030204" pitchFamily="34" charset="0"/>
            </a:endParaRPr>
          </a:p>
          <a:p>
            <a:pPr marL="1200150" lvl="2" indent="-285750">
              <a:buFont typeface="Arial" panose="020B0604020202020204" pitchFamily="34" charset="0"/>
              <a:buChar char="•"/>
            </a:pPr>
            <a:r>
              <a:rPr lang="en-US" b="1" dirty="0">
                <a:solidFill>
                  <a:srgbClr val="FFC000"/>
                </a:solidFill>
                <a:latin typeface="Arial Black" panose="020B0A04020102020204" pitchFamily="34" charset="0"/>
                <a:cs typeface="Calibri" panose="020F0502020204030204" pitchFamily="34" charset="0"/>
              </a:rPr>
              <a:t>Adopt a policy that establishes a set of disincentives and/or afforestation requirements in those instances when parcels have been deforested prior to pending development. </a:t>
            </a:r>
            <a:br>
              <a:rPr lang="en-US" sz="2000" b="1" dirty="0">
                <a:solidFill>
                  <a:srgbClr val="FFC000"/>
                </a:solidFill>
                <a:latin typeface="Arial Black" panose="020B0A04020102020204" pitchFamily="34" charset="0"/>
                <a:cs typeface="Calibri" panose="020F0502020204030204" pitchFamily="34" charset="0"/>
              </a:rPr>
            </a:br>
            <a:endParaRPr lang="en-US" sz="2000" b="1" dirty="0">
              <a:solidFill>
                <a:srgbClr val="FFC000"/>
              </a:solidFill>
              <a:latin typeface="Arial Black" panose="020B0A0402010202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602011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5189-F9B1-91C4-4F98-DF101C02EE20}"/>
              </a:ext>
            </a:extLst>
          </p:cNvPr>
          <p:cNvSpPr>
            <a:spLocks noGrp="1"/>
          </p:cNvSpPr>
          <p:nvPr>
            <p:ph type="title"/>
          </p:nvPr>
        </p:nvSpPr>
        <p:spPr>
          <a:xfrm>
            <a:off x="354335" y="783220"/>
            <a:ext cx="9905998" cy="1057154"/>
          </a:xfrm>
        </p:spPr>
        <p:txBody>
          <a:bodyPr/>
          <a:lstStyle/>
          <a:p>
            <a:r>
              <a:rPr lang="en-US" b="1" dirty="0">
                <a:solidFill>
                  <a:srgbClr val="FFC000"/>
                </a:solidFill>
                <a:effectLst>
                  <a:glow rad="38100">
                    <a:schemeClr val="bg1">
                      <a:lumMod val="65000"/>
                      <a:lumOff val="35000"/>
                      <a:alpha val="40000"/>
                    </a:schemeClr>
                  </a:glow>
                </a:effectLst>
                <a:latin typeface="Arial Black" panose="020B0A04020102020204" pitchFamily="34" charset="0"/>
              </a:rPr>
              <a:t>How can you help</a:t>
            </a:r>
          </a:p>
        </p:txBody>
      </p:sp>
      <p:sp>
        <p:nvSpPr>
          <p:cNvPr id="3" name="TextBox 2">
            <a:extLst>
              <a:ext uri="{FF2B5EF4-FFF2-40B4-BE49-F238E27FC236}">
                <a16:creationId xmlns:a16="http://schemas.microsoft.com/office/drawing/2014/main" id="{87AF6A60-8A48-4BCB-6364-C356652D948A}"/>
              </a:ext>
            </a:extLst>
          </p:cNvPr>
          <p:cNvSpPr txBox="1"/>
          <p:nvPr/>
        </p:nvSpPr>
        <p:spPr>
          <a:xfrm>
            <a:off x="354335" y="1840374"/>
            <a:ext cx="11231923" cy="4093428"/>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FFC000"/>
                </a:solidFill>
                <a:latin typeface="Arial Black" panose="020B0A04020102020204" pitchFamily="34" charset="0"/>
              </a:rPr>
              <a:t>Write to your Council Person and P&amp;Z Commission</a:t>
            </a:r>
            <a:br>
              <a:rPr lang="en-US" sz="2000" dirty="0">
                <a:solidFill>
                  <a:srgbClr val="FFC000"/>
                </a:solidFill>
                <a:latin typeface="Arial Black" panose="020B0A04020102020204" pitchFamily="34" charset="0"/>
              </a:rPr>
            </a:br>
            <a:endParaRPr lang="en-US" sz="2000" dirty="0">
              <a:solidFill>
                <a:srgbClr val="FFC000"/>
              </a:solidFill>
              <a:latin typeface="Arial Black" panose="020B0A04020102020204" pitchFamily="34" charset="0"/>
            </a:endParaRPr>
          </a:p>
          <a:p>
            <a:pPr marL="457200" indent="-457200">
              <a:buFont typeface="Arial" panose="020B0604020202020204" pitchFamily="34" charset="0"/>
              <a:buChar char="•"/>
            </a:pPr>
            <a:r>
              <a:rPr lang="en-US" sz="2000" dirty="0">
                <a:solidFill>
                  <a:srgbClr val="FFC000"/>
                </a:solidFill>
                <a:latin typeface="Arial Black" panose="020B0A04020102020204" pitchFamily="34" charset="0"/>
              </a:rPr>
              <a:t>Submit letters to local newspapers</a:t>
            </a:r>
            <a:br>
              <a:rPr lang="en-US" sz="2000" dirty="0">
                <a:solidFill>
                  <a:srgbClr val="FFC000"/>
                </a:solidFill>
                <a:latin typeface="Arial Black" panose="020B0A04020102020204" pitchFamily="34" charset="0"/>
              </a:rPr>
            </a:br>
            <a:endParaRPr lang="en-US" sz="2000" dirty="0">
              <a:solidFill>
                <a:srgbClr val="FFC000"/>
              </a:solidFill>
              <a:latin typeface="Arial Black" panose="020B0A04020102020204" pitchFamily="34" charset="0"/>
            </a:endParaRPr>
          </a:p>
          <a:p>
            <a:pPr marL="457200" indent="-457200">
              <a:buFont typeface="Arial" panose="020B0604020202020204" pitchFamily="34" charset="0"/>
              <a:buChar char="•"/>
            </a:pPr>
            <a:r>
              <a:rPr lang="en-US" sz="2000" dirty="0">
                <a:solidFill>
                  <a:srgbClr val="FFC000"/>
                </a:solidFill>
                <a:latin typeface="Arial Black" panose="020B0A04020102020204" pitchFamily="34" charset="0"/>
              </a:rPr>
              <a:t>Follow SARG and SPC and volunteer to share your individual talents with organizations like SARG, SPC &amp; allied members, Sussex 2030 and others</a:t>
            </a:r>
            <a:br>
              <a:rPr lang="en-US" sz="2000" dirty="0">
                <a:solidFill>
                  <a:srgbClr val="FFC000"/>
                </a:solidFill>
                <a:latin typeface="Arial Black" panose="020B0A04020102020204" pitchFamily="34" charset="0"/>
              </a:rPr>
            </a:br>
            <a:endParaRPr lang="en-US" sz="2000" dirty="0">
              <a:solidFill>
                <a:srgbClr val="FFC000"/>
              </a:solidFill>
              <a:latin typeface="Arial Black" panose="020B0A04020102020204" pitchFamily="34" charset="0"/>
            </a:endParaRPr>
          </a:p>
          <a:p>
            <a:pPr marL="457200" indent="-457200">
              <a:buFont typeface="Arial" panose="020B0604020202020204" pitchFamily="34" charset="0"/>
              <a:buChar char="•"/>
            </a:pPr>
            <a:r>
              <a:rPr lang="en-US" sz="2000" dirty="0">
                <a:solidFill>
                  <a:srgbClr val="FFC000"/>
                </a:solidFill>
                <a:latin typeface="Arial Black" panose="020B0A04020102020204" pitchFamily="34" charset="0"/>
              </a:rPr>
              <a:t>Attend Family Arbor Day Event 4/29/23</a:t>
            </a:r>
            <a:br>
              <a:rPr lang="en-US" sz="2000" dirty="0">
                <a:solidFill>
                  <a:srgbClr val="FFC000"/>
                </a:solidFill>
                <a:latin typeface="Arial Black" panose="020B0A04020102020204" pitchFamily="34" charset="0"/>
              </a:rPr>
            </a:br>
            <a:endParaRPr lang="en-US" sz="2000" dirty="0">
              <a:solidFill>
                <a:srgbClr val="FFC000"/>
              </a:solidFill>
              <a:latin typeface="Arial Black" panose="020B0A04020102020204" pitchFamily="34" charset="0"/>
            </a:endParaRPr>
          </a:p>
          <a:p>
            <a:pPr marL="457200" indent="-457200">
              <a:buFont typeface="Arial" panose="020B0604020202020204" pitchFamily="34" charset="0"/>
              <a:buChar char="•"/>
            </a:pPr>
            <a:r>
              <a:rPr lang="en-US" sz="2000" dirty="0">
                <a:solidFill>
                  <a:srgbClr val="FFC000"/>
                </a:solidFill>
                <a:latin typeface="Arial Black" panose="020B0A04020102020204" pitchFamily="34" charset="0"/>
              </a:rPr>
              <a:t>Show up at future Council and P&amp;Z Commission meetings and make a 3 minute comment</a:t>
            </a:r>
            <a:br>
              <a:rPr lang="en-US" sz="2000" dirty="0">
                <a:solidFill>
                  <a:srgbClr val="FFC000"/>
                </a:solidFill>
                <a:latin typeface="Arial Black" panose="020B0A04020102020204" pitchFamily="34" charset="0"/>
              </a:rPr>
            </a:br>
            <a:endParaRPr lang="en-US" sz="2000" dirty="0">
              <a:solidFill>
                <a:srgbClr val="FFC000"/>
              </a:solidFill>
              <a:latin typeface="Arial Black" panose="020B0A04020102020204" pitchFamily="34" charset="0"/>
            </a:endParaRPr>
          </a:p>
          <a:p>
            <a:pPr marL="457200" indent="-457200">
              <a:buFont typeface="Arial" panose="020B0604020202020204" pitchFamily="34" charset="0"/>
              <a:buChar char="•"/>
            </a:pPr>
            <a:r>
              <a:rPr lang="en-US" sz="2000" dirty="0">
                <a:solidFill>
                  <a:srgbClr val="FFC000"/>
                </a:solidFill>
                <a:latin typeface="Arial Black" panose="020B0A04020102020204" pitchFamily="34" charset="0"/>
              </a:rPr>
              <a:t>Follow up coming Development Design workshop in person or online</a:t>
            </a:r>
          </a:p>
        </p:txBody>
      </p:sp>
      <p:sp>
        <p:nvSpPr>
          <p:cNvPr id="4" name="TextBox 3">
            <a:extLst>
              <a:ext uri="{FF2B5EF4-FFF2-40B4-BE49-F238E27FC236}">
                <a16:creationId xmlns:a16="http://schemas.microsoft.com/office/drawing/2014/main" id="{8A4717CB-5022-E4D4-6875-C8284D808728}"/>
              </a:ext>
            </a:extLst>
          </p:cNvPr>
          <p:cNvSpPr txBox="1"/>
          <p:nvPr/>
        </p:nvSpPr>
        <p:spPr>
          <a:xfrm>
            <a:off x="3636833" y="6074780"/>
            <a:ext cx="4918334" cy="523220"/>
          </a:xfrm>
          <a:prstGeom prst="rect">
            <a:avLst/>
          </a:prstGeom>
          <a:noFill/>
        </p:spPr>
        <p:txBody>
          <a:bodyPr wrap="none" rtlCol="0">
            <a:spAutoFit/>
          </a:bodyPr>
          <a:lstStyle/>
          <a:p>
            <a:r>
              <a:rPr lang="en-US" sz="2800" b="1" dirty="0">
                <a:solidFill>
                  <a:srgbClr val="FFC000"/>
                </a:solidFill>
              </a:rPr>
              <a:t>But be prepared…………….</a:t>
            </a:r>
          </a:p>
        </p:txBody>
      </p:sp>
    </p:spTree>
    <p:extLst>
      <p:ext uri="{BB962C8B-B14F-4D97-AF65-F5344CB8AC3E}">
        <p14:creationId xmlns:p14="http://schemas.microsoft.com/office/powerpoint/2010/main" val="326053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CF4AC5-824F-F79C-A38E-75134011C2AB}"/>
              </a:ext>
            </a:extLst>
          </p:cNvPr>
          <p:cNvSpPr txBox="1"/>
          <p:nvPr/>
        </p:nvSpPr>
        <p:spPr>
          <a:xfrm>
            <a:off x="383893" y="1225689"/>
            <a:ext cx="11424213" cy="5324535"/>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000" i="1" dirty="0">
                <a:solidFill>
                  <a:srgbClr val="FFC000"/>
                </a:solidFill>
                <a:latin typeface="Arial Black" panose="020B0A04020102020204" pitchFamily="34" charset="0"/>
                <a:ea typeface="Times New Roman" panose="02020603050405020304" pitchFamily="18" charset="0"/>
              </a:rPr>
              <a:t>R</a:t>
            </a:r>
            <a:r>
              <a:rPr lang="en-US" sz="2000" i="1" dirty="0">
                <a:solidFill>
                  <a:srgbClr val="FFC000"/>
                </a:solidFill>
                <a:effectLst/>
                <a:latin typeface="Arial Black" panose="020B0A04020102020204" pitchFamily="34" charset="0"/>
                <a:ea typeface="Times New Roman" panose="02020603050405020304" pitchFamily="18" charset="0"/>
              </a:rPr>
              <a:t>egulations that restrict a property to certain use or regulate development on may reduce the future economic value of property, but do not constitute a violation of property rights or a taking.</a:t>
            </a:r>
            <a:br>
              <a:rPr lang="en-US" sz="2000" i="1" dirty="0">
                <a:solidFill>
                  <a:srgbClr val="FFC000"/>
                </a:solidFill>
                <a:effectLst/>
                <a:latin typeface="Arial Black" panose="020B0A04020102020204" pitchFamily="34" charset="0"/>
                <a:ea typeface="Times New Roman" panose="02020603050405020304" pitchFamily="18" charset="0"/>
              </a:rPr>
            </a:br>
            <a:endParaRPr lang="en-US" sz="2000" i="1" dirty="0">
              <a:solidFill>
                <a:srgbClr val="FFC000"/>
              </a:solidFill>
              <a:effectLst/>
              <a:latin typeface="Arial Black" panose="020B0A04020102020204" pitchFamily="34"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i="1" dirty="0">
                <a:solidFill>
                  <a:srgbClr val="FFC000"/>
                </a:solidFill>
                <a:effectLst/>
                <a:latin typeface="Arial Black" panose="020B0A04020102020204" pitchFamily="34" charset="0"/>
                <a:ea typeface="Times New Roman" panose="02020603050405020304" pitchFamily="18" charset="0"/>
              </a:rPr>
              <a:t>If a restriction is placed on a property in the interest of the public at large and if that restriction is not unreasonable and does not completely negate the property’s economic viability, no taking or violation of property rights results. </a:t>
            </a:r>
            <a:br>
              <a:rPr lang="en-US" sz="2000" i="1" dirty="0">
                <a:solidFill>
                  <a:srgbClr val="FFC000"/>
                </a:solidFill>
                <a:effectLst/>
                <a:latin typeface="Arial Black" panose="020B0A04020102020204" pitchFamily="34" charset="0"/>
                <a:ea typeface="Times New Roman" panose="02020603050405020304" pitchFamily="18" charset="0"/>
              </a:rPr>
            </a:br>
            <a:endParaRPr lang="en-US" sz="2000" i="1" dirty="0">
              <a:solidFill>
                <a:srgbClr val="FFC000"/>
              </a:solidFill>
              <a:effectLst/>
              <a:latin typeface="Arial Black" panose="020B0A04020102020204" pitchFamily="34"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i="1" dirty="0">
                <a:solidFill>
                  <a:srgbClr val="FFC000"/>
                </a:solidFill>
                <a:effectLst/>
                <a:latin typeface="Arial Black" panose="020B0A04020102020204" pitchFamily="34" charset="0"/>
                <a:ea typeface="Times New Roman" panose="02020603050405020304" pitchFamily="18" charset="0"/>
              </a:rPr>
              <a:t>Future value of an undeveloped property is pure speculation and is not guaranteed by anyone and certainly not by the public at large.</a:t>
            </a:r>
            <a:br>
              <a:rPr lang="en-US" sz="2000" i="1" dirty="0">
                <a:solidFill>
                  <a:srgbClr val="FFC000"/>
                </a:solidFill>
                <a:effectLst/>
                <a:latin typeface="Arial Black" panose="020B0A04020102020204" pitchFamily="34" charset="0"/>
                <a:ea typeface="Times New Roman" panose="02020603050405020304" pitchFamily="18" charset="0"/>
              </a:rPr>
            </a:br>
            <a:endParaRPr lang="en-US" sz="2000" i="1" dirty="0">
              <a:solidFill>
                <a:srgbClr val="FFC000"/>
              </a:solidFill>
              <a:effectLst/>
              <a:latin typeface="Arial Black" panose="020B0A04020102020204" pitchFamily="34"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i="1" dirty="0">
                <a:solidFill>
                  <a:srgbClr val="FFC000"/>
                </a:solidFill>
                <a:effectLst/>
                <a:latin typeface="Arial Black" panose="020B0A04020102020204" pitchFamily="34" charset="0"/>
                <a:ea typeface="Times New Roman" panose="02020603050405020304" pitchFamily="18" charset="0"/>
              </a:rPr>
              <a:t>The possibility of future regulation is an inherent risk in the development business. An act by government to restrict the use of a property until the public interest, safety and welfare is protected is certainly not a violation of property rights or a taking, only a reasonable action to balance the interests of the public and the private sectors.</a:t>
            </a:r>
          </a:p>
        </p:txBody>
      </p:sp>
      <p:sp>
        <p:nvSpPr>
          <p:cNvPr id="4" name="TextBox 3">
            <a:extLst>
              <a:ext uri="{FF2B5EF4-FFF2-40B4-BE49-F238E27FC236}">
                <a16:creationId xmlns:a16="http://schemas.microsoft.com/office/drawing/2014/main" id="{7104EA34-A110-0279-6E65-F70949FD7D47}"/>
              </a:ext>
            </a:extLst>
          </p:cNvPr>
          <p:cNvSpPr txBox="1"/>
          <p:nvPr/>
        </p:nvSpPr>
        <p:spPr>
          <a:xfrm>
            <a:off x="4618299" y="648182"/>
            <a:ext cx="3042821" cy="523220"/>
          </a:xfrm>
          <a:prstGeom prst="rect">
            <a:avLst/>
          </a:prstGeom>
          <a:noFill/>
        </p:spPr>
        <p:txBody>
          <a:bodyPr wrap="none" rtlCol="0">
            <a:spAutoFit/>
          </a:bodyPr>
          <a:lstStyle/>
          <a:p>
            <a:r>
              <a:rPr lang="en-US" sz="2800" b="1" dirty="0">
                <a:solidFill>
                  <a:srgbClr val="FFC000"/>
                </a:solidFill>
              </a:rPr>
              <a:t>Property Rights ?</a:t>
            </a:r>
          </a:p>
        </p:txBody>
      </p:sp>
    </p:spTree>
    <p:extLst>
      <p:ext uri="{BB962C8B-B14F-4D97-AF65-F5344CB8AC3E}">
        <p14:creationId xmlns:p14="http://schemas.microsoft.com/office/powerpoint/2010/main" val="3344209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784B64-542B-69F4-0BF3-8A11EF4F174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46744" y="1285111"/>
            <a:ext cx="6898511" cy="4599007"/>
          </a:xfrm>
          <a:prstGeom prst="rect">
            <a:avLst/>
          </a:prstGeom>
        </p:spPr>
      </p:pic>
    </p:spTree>
    <p:extLst>
      <p:ext uri="{BB962C8B-B14F-4D97-AF65-F5344CB8AC3E}">
        <p14:creationId xmlns:p14="http://schemas.microsoft.com/office/powerpoint/2010/main" val="334344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49EA5-AD4D-2E37-29D9-3095C00B5F2D}"/>
              </a:ext>
            </a:extLst>
          </p:cNvPr>
          <p:cNvSpPr txBox="1"/>
          <p:nvPr/>
        </p:nvSpPr>
        <p:spPr>
          <a:xfrm>
            <a:off x="1157468" y="2604304"/>
            <a:ext cx="473206" cy="830997"/>
          </a:xfrm>
          <a:prstGeom prst="rect">
            <a:avLst/>
          </a:prstGeom>
          <a:noFill/>
        </p:spPr>
        <p:txBody>
          <a:bodyPr wrap="non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D339167B-FE9A-5483-453A-E3F1610BFA5F}"/>
              </a:ext>
            </a:extLst>
          </p:cNvPr>
          <p:cNvSpPr>
            <a:spLocks noGrp="1"/>
          </p:cNvSpPr>
          <p:nvPr>
            <p:ph type="title"/>
          </p:nvPr>
        </p:nvSpPr>
        <p:spPr/>
        <p:txBody>
          <a:bodyPr>
            <a:normAutofit/>
          </a:bodyPr>
          <a:lstStyle/>
          <a:p>
            <a:br>
              <a:rPr lang="en-US" dirty="0"/>
            </a:br>
            <a:endParaRPr lang="en-US" dirty="0"/>
          </a:p>
        </p:txBody>
      </p:sp>
      <p:sp>
        <p:nvSpPr>
          <p:cNvPr id="6" name="TextBox 5">
            <a:extLst>
              <a:ext uri="{FF2B5EF4-FFF2-40B4-BE49-F238E27FC236}">
                <a16:creationId xmlns:a16="http://schemas.microsoft.com/office/drawing/2014/main" id="{82EF6EF6-557A-C88E-3708-B559BD026300}"/>
              </a:ext>
            </a:extLst>
          </p:cNvPr>
          <p:cNvSpPr txBox="1"/>
          <p:nvPr/>
        </p:nvSpPr>
        <p:spPr>
          <a:xfrm>
            <a:off x="1630674" y="1317486"/>
            <a:ext cx="6433492" cy="5262979"/>
          </a:xfrm>
          <a:prstGeom prst="rect">
            <a:avLst/>
          </a:prstGeom>
          <a:noFill/>
        </p:spPr>
        <p:txBody>
          <a:bodyPr wrap="none" rtlCol="0">
            <a:spAutoFit/>
          </a:bodyPr>
          <a:lstStyle/>
          <a:p>
            <a:endPar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endParaRPr>
          </a:p>
          <a:p>
            <a:endPar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rPr>
              <a:t>Development Design Initiative</a:t>
            </a:r>
            <a:br>
              <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rPr>
            </a:br>
            <a:endPar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rPr>
              <a:t>Importance of Trees</a:t>
            </a:r>
          </a:p>
          <a:p>
            <a:endPar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rPr>
              <a:t>Jurisdiction Comparisons</a:t>
            </a:r>
            <a:br>
              <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rPr>
            </a:br>
            <a:endPar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rPr>
              <a:t>Summary of Findings</a:t>
            </a:r>
            <a:br>
              <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rPr>
            </a:br>
            <a:endPar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rPr>
              <a:t>Recommendations</a:t>
            </a:r>
          </a:p>
          <a:p>
            <a:r>
              <a:rPr lang="en-US" sz="2800" b="1" dirty="0">
                <a:solidFill>
                  <a:srgbClr val="FFC000"/>
                </a:solidFill>
                <a:latin typeface="Arial Black" panose="020B0A0402010202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EAB2713E-573F-3428-9953-6FCF1F292F0A}"/>
              </a:ext>
            </a:extLst>
          </p:cNvPr>
          <p:cNvSpPr txBox="1"/>
          <p:nvPr/>
        </p:nvSpPr>
        <p:spPr>
          <a:xfrm>
            <a:off x="900854" y="609600"/>
            <a:ext cx="2728632" cy="707886"/>
          </a:xfrm>
          <a:prstGeom prst="rect">
            <a:avLst/>
          </a:prstGeom>
          <a:noFill/>
        </p:spPr>
        <p:txBody>
          <a:bodyPr wrap="none" rtlCol="0">
            <a:spAutoFit/>
          </a:bodyPr>
          <a:lstStyle/>
          <a:p>
            <a:r>
              <a:rPr lang="en-US" sz="4000" b="1" dirty="0">
                <a:solidFill>
                  <a:srgbClr val="FFC000"/>
                </a:solidFill>
              </a:rPr>
              <a:t>Today……</a:t>
            </a:r>
          </a:p>
        </p:txBody>
      </p:sp>
    </p:spTree>
    <p:extLst>
      <p:ext uri="{BB962C8B-B14F-4D97-AF65-F5344CB8AC3E}">
        <p14:creationId xmlns:p14="http://schemas.microsoft.com/office/powerpoint/2010/main" val="114002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7AEA6D-9852-DDE3-4845-A8E5050F137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40640" y="1435262"/>
            <a:ext cx="7938241" cy="4166169"/>
          </a:xfrm>
          <a:prstGeom prst="rect">
            <a:avLst/>
          </a:prstGeom>
        </p:spPr>
      </p:pic>
    </p:spTree>
    <p:extLst>
      <p:ext uri="{BB962C8B-B14F-4D97-AF65-F5344CB8AC3E}">
        <p14:creationId xmlns:p14="http://schemas.microsoft.com/office/powerpoint/2010/main" val="377500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9BAB50-6BF8-0A60-ED34-400961F8DA6E}"/>
              </a:ext>
            </a:extLst>
          </p:cNvPr>
          <p:cNvSpPr txBox="1"/>
          <p:nvPr/>
        </p:nvSpPr>
        <p:spPr>
          <a:xfrm>
            <a:off x="383893" y="1702743"/>
            <a:ext cx="11424213" cy="5155257"/>
          </a:xfrm>
          <a:prstGeom prst="rect">
            <a:avLst/>
          </a:prstGeom>
          <a:noFill/>
        </p:spPr>
        <p:txBody>
          <a:bodyPr wrap="square">
            <a:spAutoFit/>
          </a:bodyPr>
          <a:lstStyle/>
          <a:p>
            <a:pPr algn="l"/>
            <a:endParaRPr lang="en-US" sz="1100" b="0" i="0" u="none" strike="noStrike" baseline="0" dirty="0">
              <a:solidFill>
                <a:srgbClr val="000000"/>
              </a:solidFill>
              <a:latin typeface="Rockwell" panose="02060603020205020403" pitchFamily="18" charset="0"/>
            </a:endParaRPr>
          </a:p>
          <a:p>
            <a:pPr marL="285750" marR="0" indent="-285750" algn="l">
              <a:buFont typeface="Arial" panose="020B0604020202020204" pitchFamily="34" charset="0"/>
              <a:buChar char="•"/>
            </a:pPr>
            <a:r>
              <a:rPr lang="en-US" sz="2000" b="1" i="0" u="none" strike="noStrike" baseline="0" dirty="0">
                <a:solidFill>
                  <a:srgbClr val="FFC000"/>
                </a:solidFill>
                <a:latin typeface="Arial Black" panose="020B0A04020102020204" pitchFamily="34" charset="0"/>
              </a:rPr>
              <a:t>County Council asked staff to provide a list of potential updates to the County Code in reference to “development design” </a:t>
            </a:r>
            <a:br>
              <a:rPr lang="en-US" sz="2000" b="1" i="0" u="none" strike="noStrike" baseline="0" dirty="0">
                <a:solidFill>
                  <a:srgbClr val="FFC000"/>
                </a:solidFill>
                <a:latin typeface="Arial Black" panose="020B0A04020102020204" pitchFamily="34" charset="0"/>
              </a:rPr>
            </a:br>
            <a:endParaRPr lang="en-US" sz="2000" b="1" dirty="0">
              <a:solidFill>
                <a:srgbClr val="FFC000"/>
              </a:solidFill>
              <a:latin typeface="Arial Black" panose="020B0A04020102020204" pitchFamily="34" charset="0"/>
            </a:endParaRPr>
          </a:p>
          <a:p>
            <a:pPr marL="285750" marR="0" indent="-285750" algn="l">
              <a:buFont typeface="Arial" panose="020B0604020202020204" pitchFamily="34" charset="0"/>
              <a:buChar char="•"/>
            </a:pPr>
            <a:r>
              <a:rPr lang="en-US" sz="2000" b="1" i="0" u="none" strike="noStrike" baseline="0" dirty="0">
                <a:solidFill>
                  <a:srgbClr val="FFC000"/>
                </a:solidFill>
                <a:latin typeface="Arial Black" panose="020B0A04020102020204" pitchFamily="34" charset="0"/>
              </a:rPr>
              <a:t>Council requested items related to open space, buffers, forest preservation, etc.</a:t>
            </a:r>
            <a:br>
              <a:rPr lang="en-US" sz="2000" b="1" i="0" u="none" strike="noStrike" baseline="0" dirty="0">
                <a:solidFill>
                  <a:srgbClr val="FFC000"/>
                </a:solidFill>
                <a:latin typeface="Arial Black" panose="020B0A04020102020204" pitchFamily="34" charset="0"/>
              </a:rPr>
            </a:br>
            <a:endParaRPr lang="en-US" sz="2000" b="1" i="0" u="none" strike="noStrike" baseline="0" dirty="0">
              <a:solidFill>
                <a:srgbClr val="FFC000"/>
              </a:solidFill>
              <a:latin typeface="Arial Black" panose="020B0A04020102020204" pitchFamily="34" charset="0"/>
            </a:endParaRPr>
          </a:p>
          <a:p>
            <a:pPr marL="285750" marR="0" indent="-285750" algn="l">
              <a:buFont typeface="Arial" panose="020B0604020202020204" pitchFamily="34" charset="0"/>
              <a:buChar char="•"/>
            </a:pPr>
            <a:r>
              <a:rPr lang="en-US" sz="2000" b="1" i="0" u="none" strike="noStrike" baseline="0" dirty="0">
                <a:solidFill>
                  <a:srgbClr val="FFC000"/>
                </a:solidFill>
                <a:latin typeface="Arial Black" panose="020B0A04020102020204" pitchFamily="34" charset="0"/>
              </a:rPr>
              <a:t>The following list was created to seek Council feedback and direction on five broad categories:</a:t>
            </a:r>
            <a:br>
              <a:rPr lang="en-US" sz="2000" b="1" i="0" u="none" strike="noStrike" baseline="0" dirty="0">
                <a:solidFill>
                  <a:srgbClr val="FFC000"/>
                </a:solidFill>
                <a:latin typeface="Arial Black" panose="020B0A04020102020204" pitchFamily="34" charset="0"/>
              </a:rPr>
            </a:br>
            <a:endParaRPr lang="en-US" sz="2000" b="1" i="0" u="none" strike="noStrike" baseline="0" dirty="0">
              <a:solidFill>
                <a:srgbClr val="FFC000"/>
              </a:solidFill>
              <a:latin typeface="Arial Black" panose="020B0A04020102020204" pitchFamily="34" charset="0"/>
            </a:endParaRPr>
          </a:p>
          <a:p>
            <a:pPr marL="742950" lvl="1" indent="-285750">
              <a:buFont typeface="Arial" panose="020B0604020202020204" pitchFamily="34" charset="0"/>
              <a:buChar char="•"/>
            </a:pPr>
            <a:endParaRPr lang="en-US" sz="2000" b="1" i="0" u="none" strike="noStrike" baseline="0" dirty="0">
              <a:solidFill>
                <a:srgbClr val="FFC000"/>
              </a:solidFill>
              <a:latin typeface="Arial Black" panose="020B0A04020102020204" pitchFamily="34" charset="0"/>
            </a:endParaRPr>
          </a:p>
          <a:p>
            <a:pPr marL="1200150" marR="143170" lvl="2" indent="-285750">
              <a:buFont typeface="Wingdings" panose="05000000000000000000" pitchFamily="2" charset="2"/>
              <a:buChar char="Ø"/>
            </a:pPr>
            <a:r>
              <a:rPr lang="en-US" sz="2000" b="1" i="0" u="none" strike="noStrike" baseline="0" dirty="0">
                <a:solidFill>
                  <a:srgbClr val="FFC000"/>
                </a:solidFill>
                <a:latin typeface="Arial Black" panose="020B0A04020102020204" pitchFamily="34" charset="0"/>
              </a:rPr>
              <a:t>1. Open Space </a:t>
            </a:r>
          </a:p>
          <a:p>
            <a:pPr marL="1200150" marR="140390" lvl="2" indent="-285750">
              <a:buFont typeface="Wingdings" panose="05000000000000000000" pitchFamily="2" charset="2"/>
              <a:buChar char="Ø"/>
            </a:pPr>
            <a:r>
              <a:rPr lang="en-US" sz="2000" b="1" i="0" u="none" strike="noStrike" baseline="0" dirty="0">
                <a:solidFill>
                  <a:srgbClr val="FFC000"/>
                </a:solidFill>
                <a:latin typeface="Arial Black" panose="020B0A04020102020204" pitchFamily="34" charset="0"/>
              </a:rPr>
              <a:t>2. Superior Design </a:t>
            </a:r>
          </a:p>
          <a:p>
            <a:pPr marL="1200150" marR="130870" lvl="2" indent="-285750">
              <a:buFont typeface="Wingdings" panose="05000000000000000000" pitchFamily="2" charset="2"/>
              <a:buChar char="Ø"/>
            </a:pPr>
            <a:r>
              <a:rPr lang="en-US" sz="2000" b="1" i="0" u="none" strike="noStrike" baseline="0" dirty="0">
                <a:solidFill>
                  <a:srgbClr val="FFC000"/>
                </a:solidFill>
                <a:latin typeface="Arial Black" panose="020B0A04020102020204" pitchFamily="34" charset="0"/>
              </a:rPr>
              <a:t>3. Subdivision Standards </a:t>
            </a:r>
          </a:p>
          <a:p>
            <a:pPr marL="1200150" marR="136750" lvl="2" indent="-285750">
              <a:buFont typeface="Wingdings" panose="05000000000000000000" pitchFamily="2" charset="2"/>
              <a:buChar char="Ø"/>
            </a:pPr>
            <a:r>
              <a:rPr lang="en-US" sz="2000" b="1" i="0" u="none" strike="noStrike" baseline="0" dirty="0">
                <a:solidFill>
                  <a:srgbClr val="FF0000"/>
                </a:solidFill>
                <a:latin typeface="Arial Black" panose="020B0A04020102020204" pitchFamily="34" charset="0"/>
              </a:rPr>
              <a:t>4. Forest Preservation</a:t>
            </a:r>
          </a:p>
          <a:p>
            <a:pPr marL="1200150" marR="153690" lvl="2" indent="-285750">
              <a:buFont typeface="Wingdings" panose="05000000000000000000" pitchFamily="2" charset="2"/>
              <a:buChar char="Ø"/>
            </a:pPr>
            <a:r>
              <a:rPr lang="en-US" sz="2000" b="1" i="0" u="none" strike="noStrike" baseline="0" dirty="0">
                <a:solidFill>
                  <a:srgbClr val="FFC000"/>
                </a:solidFill>
                <a:latin typeface="Arial Black" panose="020B0A04020102020204" pitchFamily="34" charset="0"/>
              </a:rPr>
              <a:t>5. Site Work </a:t>
            </a:r>
          </a:p>
          <a:p>
            <a:pPr lvl="2"/>
            <a:endParaRPr lang="en-US" dirty="0"/>
          </a:p>
        </p:txBody>
      </p:sp>
      <p:sp>
        <p:nvSpPr>
          <p:cNvPr id="6" name="TextBox 5">
            <a:extLst>
              <a:ext uri="{FF2B5EF4-FFF2-40B4-BE49-F238E27FC236}">
                <a16:creationId xmlns:a16="http://schemas.microsoft.com/office/drawing/2014/main" id="{1AF941EE-2317-0582-4096-186C12B092EC}"/>
              </a:ext>
            </a:extLst>
          </p:cNvPr>
          <p:cNvSpPr txBox="1"/>
          <p:nvPr/>
        </p:nvSpPr>
        <p:spPr>
          <a:xfrm>
            <a:off x="2873416" y="61740"/>
            <a:ext cx="6094070" cy="1446550"/>
          </a:xfrm>
          <a:prstGeom prst="rect">
            <a:avLst/>
          </a:prstGeom>
          <a:noFill/>
        </p:spPr>
        <p:txBody>
          <a:bodyPr wrap="square">
            <a:spAutoFit/>
          </a:bodyPr>
          <a:lstStyle/>
          <a:p>
            <a:pPr algn="l"/>
            <a:endParaRPr lang="en-US" sz="800" b="0" i="0" u="none" strike="noStrike" baseline="0" dirty="0">
              <a:solidFill>
                <a:srgbClr val="000000"/>
              </a:solidFill>
              <a:latin typeface="Bookman Old Style" panose="02050604050505020204" pitchFamily="18" charset="0"/>
            </a:endParaRPr>
          </a:p>
          <a:p>
            <a:endParaRPr lang="en-US" sz="2000" b="1" i="0" u="none" strike="noStrike" baseline="0" dirty="0">
              <a:solidFill>
                <a:srgbClr val="FFC000"/>
              </a:solidFill>
              <a:latin typeface="Arial Black" panose="020B0A04020102020204" pitchFamily="34" charset="0"/>
            </a:endParaRPr>
          </a:p>
          <a:p>
            <a:pPr marR="21800" algn="ctr"/>
            <a:r>
              <a:rPr lang="en-US" sz="2000" b="1" i="0" u="none" strike="noStrike" baseline="0" dirty="0">
                <a:solidFill>
                  <a:srgbClr val="FFC000"/>
                </a:solidFill>
                <a:latin typeface="Arial Black" panose="020B0A04020102020204" pitchFamily="34" charset="0"/>
              </a:rPr>
              <a:t> SUSSEX COUNTY COUNCIL “DEVELOPMENT DESIGN” IDEAS</a:t>
            </a:r>
          </a:p>
          <a:p>
            <a:pPr marR="21800" algn="ctr"/>
            <a:r>
              <a:rPr lang="en-US" sz="2000" b="1" i="0" u="none" strike="noStrike" baseline="0" dirty="0">
                <a:solidFill>
                  <a:srgbClr val="FFC000"/>
                </a:solidFill>
                <a:latin typeface="Arial Black" panose="020B0A04020102020204" pitchFamily="34" charset="0"/>
              </a:rPr>
              <a:t> MARCH 7, 2023 </a:t>
            </a:r>
            <a:endParaRPr lang="en-US" sz="2000" b="1" dirty="0">
              <a:solidFill>
                <a:srgbClr val="FFC000"/>
              </a:solidFill>
              <a:latin typeface="Arial Black" panose="020B0A04020102020204" pitchFamily="34" charset="0"/>
            </a:endParaRPr>
          </a:p>
        </p:txBody>
      </p:sp>
      <p:pic>
        <p:nvPicPr>
          <p:cNvPr id="8" name="Picture 7">
            <a:extLst>
              <a:ext uri="{FF2B5EF4-FFF2-40B4-BE49-F238E27FC236}">
                <a16:creationId xmlns:a16="http://schemas.microsoft.com/office/drawing/2014/main" id="{8E38195C-528A-F4B5-F0E3-789527F7FE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89030" y="4403617"/>
            <a:ext cx="2755508" cy="2066631"/>
          </a:xfrm>
          <a:prstGeom prst="rect">
            <a:avLst/>
          </a:prstGeom>
          <a:ln w="57150">
            <a:solidFill>
              <a:srgbClr val="FFC000"/>
            </a:solidFill>
          </a:ln>
        </p:spPr>
      </p:pic>
      <p:sp>
        <p:nvSpPr>
          <p:cNvPr id="10" name="TextBox 9">
            <a:extLst>
              <a:ext uri="{FF2B5EF4-FFF2-40B4-BE49-F238E27FC236}">
                <a16:creationId xmlns:a16="http://schemas.microsoft.com/office/drawing/2014/main" id="{7FF10D67-E28B-C5AC-C8A9-508ADE7FE095}"/>
              </a:ext>
            </a:extLst>
          </p:cNvPr>
          <p:cNvSpPr txBox="1"/>
          <p:nvPr/>
        </p:nvSpPr>
        <p:spPr>
          <a:xfrm>
            <a:off x="544010" y="785015"/>
            <a:ext cx="628698" cy="461665"/>
          </a:xfrm>
          <a:prstGeom prst="rect">
            <a:avLst/>
          </a:prstGeom>
          <a:noFill/>
          <a:ln>
            <a:solidFill>
              <a:srgbClr val="FFC000"/>
            </a:solidFill>
          </a:ln>
        </p:spPr>
        <p:txBody>
          <a:bodyPr wrap="none" rtlCol="0">
            <a:spAutoFit/>
          </a:bodyPr>
          <a:lstStyle/>
          <a:p>
            <a:r>
              <a:rPr lang="en-US" sz="2400" b="1" dirty="0">
                <a:solidFill>
                  <a:srgbClr val="FFC000"/>
                </a:solidFill>
                <a:effectLst>
                  <a:outerShdw blurRad="38100" dist="38100" dir="2700000" algn="tl">
                    <a:srgbClr val="000000">
                      <a:alpha val="43137"/>
                    </a:srgbClr>
                  </a:outerShdw>
                </a:effectLst>
              </a:rPr>
              <a:t># 1</a:t>
            </a:r>
          </a:p>
        </p:txBody>
      </p:sp>
    </p:spTree>
    <p:extLst>
      <p:ext uri="{BB962C8B-B14F-4D97-AF65-F5344CB8AC3E}">
        <p14:creationId xmlns:p14="http://schemas.microsoft.com/office/powerpoint/2010/main" val="389634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009724-BF95-7602-6721-D129F2A5FEA6}"/>
              </a:ext>
            </a:extLst>
          </p:cNvPr>
          <p:cNvPicPr>
            <a:picLocks noChangeAspect="1"/>
          </p:cNvPicPr>
          <p:nvPr/>
        </p:nvPicPr>
        <p:blipFill rotWithShape="1">
          <a:blip r:embed="rId2"/>
          <a:srcRect l="10348" t="24980" r="29652" b="6329"/>
          <a:stretch/>
        </p:blipFill>
        <p:spPr>
          <a:xfrm>
            <a:off x="441767" y="1117212"/>
            <a:ext cx="11308466" cy="5144692"/>
          </a:xfrm>
          <a:prstGeom prst="rect">
            <a:avLst/>
          </a:prstGeom>
        </p:spPr>
      </p:pic>
      <p:sp>
        <p:nvSpPr>
          <p:cNvPr id="4" name="TextBox 3">
            <a:extLst>
              <a:ext uri="{FF2B5EF4-FFF2-40B4-BE49-F238E27FC236}">
                <a16:creationId xmlns:a16="http://schemas.microsoft.com/office/drawing/2014/main" id="{0976D10D-52CF-1BCC-3380-07693745DC91}"/>
              </a:ext>
            </a:extLst>
          </p:cNvPr>
          <p:cNvSpPr txBox="1"/>
          <p:nvPr/>
        </p:nvSpPr>
        <p:spPr>
          <a:xfrm>
            <a:off x="1219007" y="418072"/>
            <a:ext cx="8286243" cy="584775"/>
          </a:xfrm>
          <a:prstGeom prst="rect">
            <a:avLst/>
          </a:prstGeom>
          <a:noFill/>
        </p:spPr>
        <p:txBody>
          <a:bodyPr wrap="none" rtlCol="0">
            <a:spAutoFit/>
          </a:bodyPr>
          <a:lstStyle/>
          <a:p>
            <a:r>
              <a:rPr lang="en-US" sz="3200" b="1" dirty="0">
                <a:solidFill>
                  <a:srgbClr val="FFC000"/>
                </a:solidFill>
                <a:effectLst>
                  <a:outerShdw blurRad="38100" dist="38100" dir="2700000" algn="tl">
                    <a:srgbClr val="000000">
                      <a:alpha val="43137"/>
                    </a:srgbClr>
                  </a:outerShdw>
                </a:effectLst>
              </a:rPr>
              <a:t>Adoption of Wetland Buffer Amendments</a:t>
            </a:r>
          </a:p>
        </p:txBody>
      </p:sp>
      <p:sp>
        <p:nvSpPr>
          <p:cNvPr id="5" name="TextBox 4">
            <a:extLst>
              <a:ext uri="{FF2B5EF4-FFF2-40B4-BE49-F238E27FC236}">
                <a16:creationId xmlns:a16="http://schemas.microsoft.com/office/drawing/2014/main" id="{BECFDEDE-DB5D-C218-AE40-1258591AFBBB}"/>
              </a:ext>
            </a:extLst>
          </p:cNvPr>
          <p:cNvSpPr txBox="1"/>
          <p:nvPr/>
        </p:nvSpPr>
        <p:spPr>
          <a:xfrm>
            <a:off x="335665" y="541182"/>
            <a:ext cx="628698" cy="461665"/>
          </a:xfrm>
          <a:prstGeom prst="rect">
            <a:avLst/>
          </a:prstGeom>
          <a:noFill/>
          <a:ln>
            <a:solidFill>
              <a:srgbClr val="FFC000"/>
            </a:solidFill>
          </a:ln>
        </p:spPr>
        <p:txBody>
          <a:bodyPr wrap="none" rtlCol="0">
            <a:spAutoFit/>
          </a:bodyPr>
          <a:lstStyle/>
          <a:p>
            <a:r>
              <a:rPr lang="en-US" sz="2400" b="1" dirty="0">
                <a:solidFill>
                  <a:srgbClr val="FFC000"/>
                </a:solidFill>
                <a:effectLst>
                  <a:outerShdw blurRad="38100" dist="38100" dir="2700000" algn="tl">
                    <a:srgbClr val="000000">
                      <a:alpha val="43137"/>
                    </a:srgbClr>
                  </a:outerShdw>
                </a:effectLst>
              </a:rPr>
              <a:t># 2</a:t>
            </a:r>
          </a:p>
        </p:txBody>
      </p:sp>
    </p:spTree>
    <p:extLst>
      <p:ext uri="{BB962C8B-B14F-4D97-AF65-F5344CB8AC3E}">
        <p14:creationId xmlns:p14="http://schemas.microsoft.com/office/powerpoint/2010/main" val="255901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20DD1-C911-8D65-C60E-8996B64AAACA}"/>
              </a:ext>
            </a:extLst>
          </p:cNvPr>
          <p:cNvPicPr>
            <a:picLocks noChangeAspect="1"/>
          </p:cNvPicPr>
          <p:nvPr/>
        </p:nvPicPr>
        <p:blipFill rotWithShape="1">
          <a:blip r:embed="rId2"/>
          <a:srcRect l="2877" t="17025"/>
          <a:stretch/>
        </p:blipFill>
        <p:spPr>
          <a:xfrm>
            <a:off x="644325" y="1016720"/>
            <a:ext cx="11069256" cy="5129437"/>
          </a:xfrm>
          <a:prstGeom prst="rect">
            <a:avLst/>
          </a:prstGeom>
        </p:spPr>
      </p:pic>
      <p:sp>
        <p:nvSpPr>
          <p:cNvPr id="3" name="TextBox 2">
            <a:extLst>
              <a:ext uri="{FF2B5EF4-FFF2-40B4-BE49-F238E27FC236}">
                <a16:creationId xmlns:a16="http://schemas.microsoft.com/office/drawing/2014/main" id="{A30CCF4C-70BE-A55B-92F4-6D29D6CE2077}"/>
              </a:ext>
            </a:extLst>
          </p:cNvPr>
          <p:cNvSpPr txBox="1"/>
          <p:nvPr/>
        </p:nvSpPr>
        <p:spPr>
          <a:xfrm>
            <a:off x="1176759" y="370389"/>
            <a:ext cx="1614545" cy="646331"/>
          </a:xfrm>
          <a:prstGeom prst="rect">
            <a:avLst/>
          </a:prstGeom>
          <a:noFill/>
        </p:spPr>
        <p:txBody>
          <a:bodyPr wrap="none" rtlCol="0">
            <a:spAutoFit/>
          </a:bodyPr>
          <a:lstStyle/>
          <a:p>
            <a:r>
              <a:rPr lang="en-US" sz="3600" b="1" dirty="0">
                <a:solidFill>
                  <a:srgbClr val="FFC000"/>
                </a:solidFill>
                <a:effectLst>
                  <a:outerShdw blurRad="38100" dist="38100" dir="2700000" algn="tl">
                    <a:srgbClr val="000000">
                      <a:alpha val="43137"/>
                    </a:srgbClr>
                  </a:outerShdw>
                </a:effectLst>
              </a:rPr>
              <a:t>Before</a:t>
            </a:r>
          </a:p>
        </p:txBody>
      </p:sp>
      <p:sp>
        <p:nvSpPr>
          <p:cNvPr id="4" name="TextBox 3">
            <a:extLst>
              <a:ext uri="{FF2B5EF4-FFF2-40B4-BE49-F238E27FC236}">
                <a16:creationId xmlns:a16="http://schemas.microsoft.com/office/drawing/2014/main" id="{8CC27755-EE3C-AC29-0D6F-9AEC7FD3991E}"/>
              </a:ext>
            </a:extLst>
          </p:cNvPr>
          <p:cNvSpPr txBox="1"/>
          <p:nvPr/>
        </p:nvSpPr>
        <p:spPr>
          <a:xfrm>
            <a:off x="281844" y="531905"/>
            <a:ext cx="628698" cy="461665"/>
          </a:xfrm>
          <a:prstGeom prst="rect">
            <a:avLst/>
          </a:prstGeom>
          <a:noFill/>
          <a:ln>
            <a:solidFill>
              <a:srgbClr val="FFC000"/>
            </a:solidFill>
          </a:ln>
        </p:spPr>
        <p:txBody>
          <a:bodyPr wrap="none" rtlCol="0">
            <a:spAutoFit/>
          </a:bodyPr>
          <a:lstStyle/>
          <a:p>
            <a:r>
              <a:rPr lang="en-US" sz="2400" b="1" dirty="0">
                <a:solidFill>
                  <a:srgbClr val="FFC000"/>
                </a:solidFill>
                <a:effectLst>
                  <a:outerShdw blurRad="38100" dist="38100" dir="2700000" algn="tl">
                    <a:srgbClr val="000000">
                      <a:alpha val="43137"/>
                    </a:srgbClr>
                  </a:outerShdw>
                </a:effectLst>
              </a:rPr>
              <a:t># 3</a:t>
            </a:r>
          </a:p>
        </p:txBody>
      </p:sp>
    </p:spTree>
    <p:extLst>
      <p:ext uri="{BB962C8B-B14F-4D97-AF65-F5344CB8AC3E}">
        <p14:creationId xmlns:p14="http://schemas.microsoft.com/office/powerpoint/2010/main" val="228114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41AC6C-D5C6-E365-8DC1-9DBB7F6CE6F8}"/>
              </a:ext>
            </a:extLst>
          </p:cNvPr>
          <p:cNvPicPr>
            <a:picLocks noChangeAspect="1"/>
          </p:cNvPicPr>
          <p:nvPr/>
        </p:nvPicPr>
        <p:blipFill>
          <a:blip r:embed="rId2"/>
          <a:stretch>
            <a:fillRect/>
          </a:stretch>
        </p:blipFill>
        <p:spPr>
          <a:xfrm>
            <a:off x="927905" y="1157469"/>
            <a:ext cx="9998598" cy="5209017"/>
          </a:xfrm>
          <a:prstGeom prst="rect">
            <a:avLst/>
          </a:prstGeom>
        </p:spPr>
      </p:pic>
      <p:sp>
        <p:nvSpPr>
          <p:cNvPr id="3" name="TextBox 2">
            <a:extLst>
              <a:ext uri="{FF2B5EF4-FFF2-40B4-BE49-F238E27FC236}">
                <a16:creationId xmlns:a16="http://schemas.microsoft.com/office/drawing/2014/main" id="{D95D67E8-9FF7-92B3-6BCD-96E95EC89DBD}"/>
              </a:ext>
            </a:extLst>
          </p:cNvPr>
          <p:cNvSpPr txBox="1"/>
          <p:nvPr/>
        </p:nvSpPr>
        <p:spPr>
          <a:xfrm>
            <a:off x="1305210" y="347239"/>
            <a:ext cx="1236236" cy="646331"/>
          </a:xfrm>
          <a:prstGeom prst="rect">
            <a:avLst/>
          </a:prstGeom>
          <a:noFill/>
        </p:spPr>
        <p:txBody>
          <a:bodyPr wrap="none" rtlCol="0">
            <a:spAutoFit/>
          </a:bodyPr>
          <a:lstStyle/>
          <a:p>
            <a:r>
              <a:rPr lang="en-US" sz="3600" b="1" dirty="0">
                <a:solidFill>
                  <a:srgbClr val="FFC000"/>
                </a:solidFill>
                <a:effectLst>
                  <a:outerShdw blurRad="38100" dist="38100" dir="2700000" algn="tl">
                    <a:srgbClr val="000000">
                      <a:alpha val="43137"/>
                    </a:srgbClr>
                  </a:outerShdw>
                </a:effectLst>
              </a:rPr>
              <a:t>After</a:t>
            </a:r>
          </a:p>
        </p:txBody>
      </p:sp>
      <p:sp>
        <p:nvSpPr>
          <p:cNvPr id="4" name="TextBox 3">
            <a:extLst>
              <a:ext uri="{FF2B5EF4-FFF2-40B4-BE49-F238E27FC236}">
                <a16:creationId xmlns:a16="http://schemas.microsoft.com/office/drawing/2014/main" id="{F84B777F-4168-D1EA-5042-DEFE236218EA}"/>
              </a:ext>
            </a:extLst>
          </p:cNvPr>
          <p:cNvSpPr txBox="1"/>
          <p:nvPr/>
        </p:nvSpPr>
        <p:spPr>
          <a:xfrm>
            <a:off x="281844" y="531905"/>
            <a:ext cx="628698" cy="461665"/>
          </a:xfrm>
          <a:prstGeom prst="rect">
            <a:avLst/>
          </a:prstGeom>
          <a:noFill/>
          <a:ln>
            <a:solidFill>
              <a:srgbClr val="FFC000"/>
            </a:solidFill>
          </a:ln>
        </p:spPr>
        <p:txBody>
          <a:bodyPr wrap="none" rtlCol="0">
            <a:spAutoFit/>
          </a:bodyPr>
          <a:lstStyle/>
          <a:p>
            <a:r>
              <a:rPr lang="en-US" sz="2400" b="1" dirty="0">
                <a:solidFill>
                  <a:srgbClr val="FFC000"/>
                </a:solidFill>
                <a:effectLst>
                  <a:outerShdw blurRad="38100" dist="38100" dir="2700000" algn="tl">
                    <a:srgbClr val="000000">
                      <a:alpha val="43137"/>
                    </a:srgbClr>
                  </a:outerShdw>
                </a:effectLst>
              </a:rPr>
              <a:t># 3</a:t>
            </a:r>
          </a:p>
        </p:txBody>
      </p:sp>
    </p:spTree>
    <p:extLst>
      <p:ext uri="{BB962C8B-B14F-4D97-AF65-F5344CB8AC3E}">
        <p14:creationId xmlns:p14="http://schemas.microsoft.com/office/powerpoint/2010/main" val="3116346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7592</TotalTime>
  <Words>3084</Words>
  <Application>Microsoft Office PowerPoint</Application>
  <PresentationFormat>Widescreen</PresentationFormat>
  <Paragraphs>322</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Black</vt:lpstr>
      <vt:lpstr>ArialMT</vt:lpstr>
      <vt:lpstr>Bookman Old Style</vt:lpstr>
      <vt:lpstr>Calibri</vt:lpstr>
      <vt:lpstr>Century Gothic</vt:lpstr>
      <vt:lpstr>Rockwell</vt:lpstr>
      <vt:lpstr>Wingdings</vt:lpstr>
      <vt:lpstr>Mesh</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Trees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vt:lpstr>
      <vt:lpstr>Recommendation (cont.)</vt:lpstr>
      <vt:lpstr>How can you help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borrasso</dc:creator>
  <cp:lastModifiedBy>rich borrasso</cp:lastModifiedBy>
  <cp:revision>254</cp:revision>
  <dcterms:created xsi:type="dcterms:W3CDTF">2023-03-28T12:13:12Z</dcterms:created>
  <dcterms:modified xsi:type="dcterms:W3CDTF">2023-04-11T15:37:13Z</dcterms:modified>
</cp:coreProperties>
</file>