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_rels/presentation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jpeg" ContentType="image/jpeg"/>
  <Override PartName="/ppt/media/image4.png" ContentType="image/png"/>
  <Override PartName="/ppt/media/image3.png" ContentType="image/png"/>
  <Override PartName="/ppt/theme/theme1.xml" ContentType="application/vnd.openxmlformats-officedocument.them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24384000" cy="13716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F65EF7D-BB6A-498F-B21C-A2B2BF1F76B6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181160" y="1260864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5E45296-C643-4ECE-8470-3C265A1289BE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2564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572B0B2-D74F-4AA2-9E75-6278A051FE66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286020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453924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118116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286020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453924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2D3A816-2C77-4F64-BEA7-F667A014F6C8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6BB1EE-A670-4CF5-8C8B-4F2D89B80B17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1181160" y="12364560"/>
            <a:ext cx="496548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62BFDA-01BB-40F7-B487-13CFDC3EC09F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496548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9A0310-305E-4761-B858-6856FA25FE7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711ED3-FAB9-4176-BF69-26915735A1BC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3AE8B3-5EA0-4BD7-B8B9-3F5046A9527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2082960" y="4902120"/>
            <a:ext cx="20205360" cy="1813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A9E71C-062B-4AD9-BE20-489B97467985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BDBD53-4796-497C-8D34-A5B7FCBFFBE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181160" y="12364560"/>
            <a:ext cx="496548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F9F5F76-35F5-4917-947A-D1ADEB7C895A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372564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3C3B194-7DF4-4FD7-8144-ECB4DC84BBF9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45A5F4-BDE4-4F02-9263-A788C1EEB2B6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1181160" y="1260864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C6A142-319F-46EC-9ACA-7B2B455AA127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372564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7F830A-38A6-42E8-B45B-7E4A3E556AD2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286020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4539240" y="1236456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118116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286020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4539240" y="12608640"/>
            <a:ext cx="159876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7DFAD0-A08F-4D21-AB0F-A556E8395C5A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496548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F836E01-2064-4188-A598-2990EA0A7333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358A12E-5101-405F-99B4-92B334664EC6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FE02A43-207A-4034-B911-6AEAAFC88F99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2082960" y="4902120"/>
            <a:ext cx="20205360" cy="1813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B91909F-F6F3-4A74-BDB2-E687476BA4F4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6EFC9D5-8B1B-4250-AC1F-B05D13C37ECE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46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25640" y="1260864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D963E7C-7F53-4150-B74F-8DA6B20FD9D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18116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25640" y="12364560"/>
            <a:ext cx="242280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181160" y="12608640"/>
            <a:ext cx="4965480" cy="2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pPr indent="0">
              <a:spcBef>
                <a:spcPts val="1417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E46C743-3B56-418D-ACB1-BCC4AA5D4ED0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"/>
          <p:cNvSpPr/>
          <p:nvPr/>
        </p:nvSpPr>
        <p:spPr>
          <a:xfrm>
            <a:off x="766800" y="952200"/>
            <a:ext cx="22850280" cy="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1" name="Line"/>
          <p:cNvSpPr/>
          <p:nvPr/>
        </p:nvSpPr>
        <p:spPr>
          <a:xfrm>
            <a:off x="757080" y="12603600"/>
            <a:ext cx="22862880" cy="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2" name="Line"/>
          <p:cNvSpPr/>
          <p:nvPr/>
        </p:nvSpPr>
        <p:spPr>
          <a:xfrm flipV="1">
            <a:off x="766800" y="12047760"/>
            <a:ext cx="22850280" cy="12960"/>
          </a:xfrm>
          <a:prstGeom prst="line">
            <a:avLst/>
          </a:prstGeom>
          <a:ln w="76200">
            <a:solidFill>
              <a:srgbClr val="1a5c7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6120" bIns="612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3" name="Line"/>
          <p:cNvSpPr/>
          <p:nvPr/>
        </p:nvSpPr>
        <p:spPr>
          <a:xfrm>
            <a:off x="766800" y="952200"/>
            <a:ext cx="22850280" cy="360"/>
          </a:xfrm>
          <a:prstGeom prst="line">
            <a:avLst/>
          </a:prstGeom>
          <a:ln w="76200">
            <a:solidFill>
              <a:srgbClr val="1a5c7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4" name="Line"/>
          <p:cNvSpPr/>
          <p:nvPr/>
        </p:nvSpPr>
        <p:spPr>
          <a:xfrm flipV="1">
            <a:off x="6527520" y="12034440"/>
            <a:ext cx="0" cy="1114920"/>
          </a:xfrm>
          <a:prstGeom prst="line">
            <a:avLst/>
          </a:prstGeom>
          <a:ln w="76200">
            <a:solidFill>
              <a:srgbClr val="1a5c7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5" name="Line"/>
          <p:cNvSpPr/>
          <p:nvPr/>
        </p:nvSpPr>
        <p:spPr>
          <a:xfrm flipV="1">
            <a:off x="17856000" y="12034440"/>
            <a:ext cx="0" cy="1114920"/>
          </a:xfrm>
          <a:prstGeom prst="line">
            <a:avLst/>
          </a:prstGeom>
          <a:ln w="76200">
            <a:solidFill>
              <a:srgbClr val="1a5c7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body"/>
          </p:nvPr>
        </p:nvSpPr>
        <p:spPr>
          <a:xfrm>
            <a:off x="1181160" y="12364560"/>
            <a:ext cx="4965480" cy="4669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en-US" sz="2200" spc="86" strike="noStrike" cap="all">
                <a:solidFill>
                  <a:schemeClr val="accent5"/>
                </a:solidFill>
                <a:latin typeface="Graphik"/>
                <a:ea typeface="Graphik"/>
              </a:rPr>
              <a:t>Topic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8237240" y="12364560"/>
            <a:ext cx="4965480" cy="4669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en-US" sz="2200" spc="-1" strike="noStrike" cap="all">
                <a:solidFill>
                  <a:schemeClr val="accent5"/>
                </a:solidFill>
                <a:latin typeface="Graphik"/>
                <a:ea typeface="Graphik"/>
              </a:rPr>
              <a:t>Location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946920" y="12233880"/>
            <a:ext cx="10489680" cy="7063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en-US" sz="3600" spc="97" strike="noStrike">
                <a:solidFill>
                  <a:schemeClr val="accent5"/>
                </a:solidFill>
                <a:latin typeface="Graphik"/>
                <a:ea typeface="Graphik"/>
              </a:rPr>
              <a:t>Author and Date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title"/>
          </p:nvPr>
        </p:nvSpPr>
        <p:spPr>
          <a:xfrm>
            <a:off x="2082960" y="4902120"/>
            <a:ext cx="20205360" cy="391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n-US" sz="11000" spc="327" strike="noStrike" cap="all">
                <a:solidFill>
                  <a:srgbClr val="ffffff"/>
                </a:solidFill>
                <a:latin typeface="Graphik"/>
                <a:ea typeface="Graphik"/>
              </a:rPr>
              <a:t>Presentation Title</a:t>
            </a:r>
            <a:endParaRPr b="0" lang="en-US" sz="110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2082960" y="3495600"/>
            <a:ext cx="20205360" cy="16142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580" spc="43" strike="noStrike">
                <a:solidFill>
                  <a:schemeClr val="accent5"/>
                </a:solidFill>
                <a:latin typeface="Graphik"/>
                <a:ea typeface="Graphik"/>
              </a:rPr>
              <a:t>Presentation Subtitle</a:t>
            </a:r>
            <a:endParaRPr b="1" lang="en-US" sz="1580" spc="35" strike="noStrike">
              <a:solidFill>
                <a:srgbClr val="1a5c71"/>
              </a:solidFill>
              <a:latin typeface="Graphik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1" lang="en-US" sz="1580" spc="43" strike="noStrike">
                <a:solidFill>
                  <a:schemeClr val="accent5"/>
                </a:solidFill>
                <a:latin typeface="Graphik"/>
                <a:ea typeface="Graphik"/>
              </a:rPr>
              <a:t> </a:t>
            </a:r>
            <a:endParaRPr b="1" lang="en-US" sz="1580" spc="35" strike="noStrike">
              <a:solidFill>
                <a:srgbClr val="1a5c71"/>
              </a:solidFill>
              <a:latin typeface="Graphik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1" lang="en-US" sz="1580" spc="43" strike="noStrike">
                <a:solidFill>
                  <a:schemeClr val="accent5"/>
                </a:solidFill>
                <a:latin typeface="Graphik"/>
                <a:ea typeface="Graphik"/>
              </a:rPr>
              <a:t> </a:t>
            </a:r>
            <a:endParaRPr b="1" lang="en-US" sz="1580" spc="35" strike="noStrike">
              <a:solidFill>
                <a:srgbClr val="1a5c71"/>
              </a:solidFill>
              <a:latin typeface="Graphik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1" lang="en-US" sz="1580" spc="43" strike="noStrike">
                <a:solidFill>
                  <a:schemeClr val="accent5"/>
                </a:solidFill>
                <a:latin typeface="Graphik"/>
                <a:ea typeface="Graphik"/>
              </a:rPr>
              <a:t> </a:t>
            </a:r>
            <a:endParaRPr b="1" lang="en-US" sz="1580" spc="35" strike="noStrike">
              <a:solidFill>
                <a:srgbClr val="1a5c71"/>
              </a:solidFill>
              <a:latin typeface="Graphik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1" lang="en-US" sz="158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11" name="PlaceHolder 6"/>
          <p:cNvSpPr>
            <a:spLocks noGrp="1"/>
          </p:cNvSpPr>
          <p:nvPr>
            <p:ph type="sldNum" idx="1"/>
          </p:nvPr>
        </p:nvSpPr>
        <p:spPr>
          <a:xfrm>
            <a:off x="11988720" y="12890520"/>
            <a:ext cx="415800" cy="4669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>
              <a:buNone/>
            </a:pPr>
            <a:endParaRPr b="0" lang="en-US" sz="2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"/>
          <p:cNvSpPr/>
          <p:nvPr/>
        </p:nvSpPr>
        <p:spPr>
          <a:xfrm>
            <a:off x="766800" y="952200"/>
            <a:ext cx="22850280" cy="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49" name="Line"/>
          <p:cNvSpPr/>
          <p:nvPr/>
        </p:nvSpPr>
        <p:spPr>
          <a:xfrm>
            <a:off x="757080" y="12603600"/>
            <a:ext cx="22862880" cy="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70080" y="1851120"/>
            <a:ext cx="11785320" cy="40845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n-US" sz="9000" spc="267" strike="noStrike" cap="all">
                <a:solidFill>
                  <a:schemeClr val="accent6"/>
                </a:solidFill>
                <a:latin typeface="Graphik"/>
                <a:ea typeface="Graphik"/>
              </a:rPr>
              <a:t>Slide Title</a:t>
            </a:r>
            <a:endParaRPr b="0" lang="en-US" sz="90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088360" y="6720120"/>
            <a:ext cx="10972440" cy="54669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</a:pPr>
            <a:r>
              <a:rPr b="1" lang="en-US" sz="3600" spc="35" strike="noStrike">
                <a:solidFill>
                  <a:srgbClr val="1a5c71"/>
                </a:solidFill>
                <a:latin typeface="Graphik"/>
                <a:ea typeface="Graphik"/>
              </a:rPr>
              <a:t>Slide bullet text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indent="0">
              <a:lnSpc>
                <a:spcPct val="100000"/>
              </a:lnSpc>
              <a:spcBef>
                <a:spcPts val="4300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indent="0">
              <a:lnSpc>
                <a:spcPct val="100000"/>
              </a:lnSpc>
              <a:spcBef>
                <a:spcPts val="4300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indent="0">
              <a:lnSpc>
                <a:spcPct val="100000"/>
              </a:lnSpc>
              <a:spcBef>
                <a:spcPts val="4300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indent="0">
              <a:lnSpc>
                <a:spcPct val="100000"/>
              </a:lnSpc>
              <a:spcBef>
                <a:spcPts val="4300"/>
              </a:spcBef>
              <a:buNone/>
            </a:pP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661920" y="-2502000"/>
            <a:ext cx="11077200" cy="14769720"/>
          </a:xfrm>
          <a:prstGeom prst="rect">
            <a:avLst/>
          </a:prstGeom>
          <a:noFill/>
          <a:ln w="114480">
            <a:solidFill>
              <a:srgbClr val="ffffff"/>
            </a:solidFill>
            <a:round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Click to edit the outline text format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Second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Third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Fourth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Fifth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Sixth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35" strike="noStrike">
                <a:solidFill>
                  <a:srgbClr val="1a5c71"/>
                </a:solidFill>
                <a:latin typeface="Graphik"/>
              </a:rPr>
              <a:t>Seventh Outline Level</a:t>
            </a:r>
            <a:endParaRPr b="1" lang="en-US" sz="2200" spc="35" strike="noStrike">
              <a:solidFill>
                <a:srgbClr val="1a5c71"/>
              </a:solidFill>
              <a:latin typeface="Graphik"/>
            </a:endParaRPr>
          </a:p>
        </p:txBody>
      </p:sp>
      <p:sp>
        <p:nvSpPr>
          <p:cNvPr id="53" name="Line"/>
          <p:cNvSpPr/>
          <p:nvPr/>
        </p:nvSpPr>
        <p:spPr>
          <a:xfrm>
            <a:off x="761760" y="952200"/>
            <a:ext cx="22860000" cy="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54" name="Line"/>
          <p:cNvSpPr/>
          <p:nvPr/>
        </p:nvSpPr>
        <p:spPr>
          <a:xfrm>
            <a:off x="761760" y="12598200"/>
            <a:ext cx="22860000" cy="360"/>
          </a:xfrm>
          <a:prstGeom prst="line">
            <a:avLst/>
          </a:prstGeom>
          <a:ln w="76200">
            <a:solidFill>
              <a:srgbClr val="443658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>
            <a:noAutofit/>
          </a:bodyPr>
          <a:p>
            <a:endParaRPr b="0" lang="en-US" sz="2200" spc="43" strike="noStrike">
              <a:solidFill>
                <a:srgbClr val="002c3a"/>
              </a:solidFill>
              <a:latin typeface="Graphik"/>
              <a:ea typeface="Graphik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sldNum" idx="2"/>
          </p:nvPr>
        </p:nvSpPr>
        <p:spPr>
          <a:xfrm>
            <a:off x="11990160" y="12890520"/>
            <a:ext cx="415800" cy="4669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>
              <a:buNone/>
            </a:pPr>
            <a:endParaRPr b="0" lang="en-US" sz="2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SussexPreservationCoalition.org" TargetMode="External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hyperlink" Target="http://SussexPreservationCoalition.org" TargetMode="External"/><Relationship Id="rId6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hyperlink" Target="http://SussexPreservationCoalition.org/" TargetMode="External"/><Relationship Id="rId5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hyperlink" Target="http://SussexPreservationCoalition.org/" TargetMode="External"/><Relationship Id="rId5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SussexPreservationCoalition.org/" TargetMode="External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SussexPreservationCoalition.org/" TargetMode="External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SussexPreservationCoalition.org/" TargetMode="External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946920" y="10613880"/>
            <a:ext cx="10489680" cy="7063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Jim Henry, SPC Board Member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title"/>
          </p:nvPr>
        </p:nvSpPr>
        <p:spPr>
          <a:xfrm>
            <a:off x="2089080" y="2345400"/>
            <a:ext cx="20205360" cy="391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8200" spc="197" strike="noStrike" cap="all">
                <a:solidFill>
                  <a:srgbClr val="ffffff"/>
                </a:solidFill>
                <a:latin typeface="Kodchasan Bold"/>
                <a:ea typeface="Kodchasan Bold"/>
              </a:rPr>
              <a:t>Gauging the Importance of trees &amp; woodlands</a:t>
            </a:r>
            <a:endParaRPr b="0" lang="en-US" sz="8200" spc="-1" strike="noStrike">
              <a:solidFill>
                <a:srgbClr val="002c3a"/>
              </a:solidFill>
              <a:latin typeface="Graphik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8200" spc="197" strike="noStrike" cap="all">
                <a:solidFill>
                  <a:srgbClr val="ffffff"/>
                </a:solidFill>
                <a:latin typeface="Kodchasan Bold"/>
                <a:ea typeface="Kodchasan Bold"/>
              </a:rPr>
              <a:t> </a:t>
            </a:r>
            <a:r>
              <a:rPr b="0" lang="en-US" sz="8200" spc="197" strike="noStrike" cap="all">
                <a:solidFill>
                  <a:srgbClr val="ffffff"/>
                </a:solidFill>
                <a:latin typeface="Kodchasan Bold"/>
                <a:ea typeface="Kodchasan Bold"/>
              </a:rPr>
              <a:t>to sussex countians</a:t>
            </a:r>
            <a:endParaRPr b="0" lang="en-US" sz="82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94" name="Results of a Public Survey Conducted by the Sussex Preservation Coalition (SPC)…"/>
          <p:cNvSpPr/>
          <p:nvPr/>
        </p:nvSpPr>
        <p:spPr>
          <a:xfrm>
            <a:off x="2089080" y="7005960"/>
            <a:ext cx="20205360" cy="1614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Results of a Public Survey Conducted by the Sussex Preservation Coalition (SPC)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Presented to Sussex County Council, 9/12/2023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SussexPreservationCoalition.org"/>
          <p:cNvSpPr/>
          <p:nvPr/>
        </p:nvSpPr>
        <p:spPr>
          <a:xfrm>
            <a:off x="6946920" y="12238560"/>
            <a:ext cx="10489680" cy="7063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 fontScale="88000"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97" strike="noStrike" u="sng">
                <a:solidFill>
                  <a:srgbClr val="bbe33d"/>
                </a:solidFill>
                <a:uFillTx/>
                <a:latin typeface="Kodchasan Bold"/>
                <a:ea typeface="Kodchasan Bold"/>
                <a:hlinkClick r:id="rId1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70080" y="1851120"/>
            <a:ext cx="11785320" cy="1688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900" spc="97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survey approach and administration</a:t>
            </a:r>
            <a:endParaRPr b="0" lang="en-US" sz="49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901520" y="4400640"/>
            <a:ext cx="10972440" cy="54669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1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Grounded in Facts and Peer-Reviewed Research Based on Primary and Secondary Sources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Open for Responses from 8/1/2023-9/11/2023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3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Respondents Solicited thru Mailing Lists, Press Releases, and Local Media Coverage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pic>
        <p:nvPicPr>
          <p:cNvPr id="98" name="SPC Fact Sheet.jpg" descr="SPC Fact Sheet.jpg"/>
          <p:cNvPicPr/>
          <p:nvPr/>
        </p:nvPicPr>
        <p:blipFill>
          <a:blip r:embed="rId4"/>
          <a:stretch/>
        </p:blipFill>
        <p:spPr>
          <a:xfrm>
            <a:off x="14362920" y="1033560"/>
            <a:ext cx="9901440" cy="11483280"/>
          </a:xfrm>
          <a:prstGeom prst="rect">
            <a:avLst/>
          </a:prstGeom>
          <a:ln w="12700">
            <a:noFill/>
          </a:ln>
        </p:spPr>
      </p:pic>
      <p:sp>
        <p:nvSpPr>
          <p:cNvPr id="99" name="SussexPreservationCoalition.org"/>
          <p:cNvSpPr/>
          <p:nvPr/>
        </p:nvSpPr>
        <p:spPr>
          <a:xfrm>
            <a:off x="8147160" y="12621600"/>
            <a:ext cx="8088840" cy="813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106" strike="noStrike" u="sng">
                <a:solidFill>
                  <a:srgbClr val="3465a4"/>
                </a:solidFill>
                <a:uFillTx/>
                <a:latin typeface="Kodchasan Bold"/>
                <a:ea typeface="Kodchasan Bold"/>
                <a:hlinkClick r:id="rId5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70080" y="1851120"/>
            <a:ext cx="11785320" cy="1688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9000" spc="199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survey design</a:t>
            </a:r>
            <a:endParaRPr b="0" lang="en-US" sz="90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148760" y="4192920"/>
            <a:ext cx="12027960" cy="40042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1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10 Statements Seeking Multiple Choice Responses with Options to Comment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Respondents Assured Anonymity with Options to Include Email to Follow the Results via SPC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pic>
        <p:nvPicPr>
          <p:cNvPr id="102" name="Page 1.png" descr="Page 1.png"/>
          <p:cNvPicPr/>
          <p:nvPr/>
        </p:nvPicPr>
        <p:blipFill>
          <a:blip r:embed="rId3"/>
          <a:stretch/>
        </p:blipFill>
        <p:spPr>
          <a:xfrm>
            <a:off x="14404320" y="977400"/>
            <a:ext cx="8438040" cy="11263680"/>
          </a:xfrm>
          <a:prstGeom prst="rect">
            <a:avLst/>
          </a:prstGeom>
          <a:ln w="12700">
            <a:noFill/>
          </a:ln>
        </p:spPr>
      </p:pic>
      <p:sp>
        <p:nvSpPr>
          <p:cNvPr id="103" name="SussexPreservationCoalition.org"/>
          <p:cNvSpPr/>
          <p:nvPr/>
        </p:nvSpPr>
        <p:spPr>
          <a:xfrm>
            <a:off x="8147160" y="12744000"/>
            <a:ext cx="8088840" cy="813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106" strike="noStrike" u="sng">
                <a:solidFill>
                  <a:srgbClr val="3465a4"/>
                </a:solidFill>
                <a:uFillTx/>
                <a:latin typeface="Kodchasan Bold"/>
                <a:ea typeface="Kodchasan Bold"/>
                <a:hlinkClick r:id="rId4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59160" y="1394280"/>
            <a:ext cx="7295040" cy="31492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6500" spc="97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findings,</a:t>
            </a:r>
            <a:endParaRPr b="0" lang="en-US" sz="6500" spc="-1" strike="noStrike">
              <a:solidFill>
                <a:srgbClr val="002c3a"/>
              </a:solidFill>
              <a:latin typeface="Graphik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6500" spc="97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Quantitative, Question #10</a:t>
            </a:r>
            <a:endParaRPr b="0" lang="en-US" sz="65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94680" y="5300280"/>
            <a:ext cx="6624000" cy="41922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1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Question #10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  <a:p>
            <a:pPr marL="635040" indent="-63504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</a:pPr>
            <a:r>
              <a:rPr b="0" lang="en-US" sz="360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Only Question Addressing Policy </a:t>
            </a:r>
            <a:endParaRPr b="1" lang="en-US" sz="3600" spc="35" strike="noStrike">
              <a:solidFill>
                <a:srgbClr val="1a5c71"/>
              </a:solidFill>
              <a:latin typeface="Graphik"/>
            </a:endParaRPr>
          </a:p>
        </p:txBody>
      </p:sp>
      <p:pic>
        <p:nvPicPr>
          <p:cNvPr id="106" name="Q10 Screenshot.png" descr="Q10 Screenshot.png"/>
          <p:cNvPicPr/>
          <p:nvPr/>
        </p:nvPicPr>
        <p:blipFill>
          <a:blip r:embed="rId3"/>
          <a:stretch/>
        </p:blipFill>
        <p:spPr>
          <a:xfrm>
            <a:off x="8935200" y="1505880"/>
            <a:ext cx="14305320" cy="10538640"/>
          </a:xfrm>
          <a:prstGeom prst="rect">
            <a:avLst/>
          </a:prstGeom>
          <a:ln w="12700">
            <a:noFill/>
          </a:ln>
        </p:spPr>
      </p:pic>
      <p:sp>
        <p:nvSpPr>
          <p:cNvPr id="107" name="SussexPreservationCoalition.org"/>
          <p:cNvSpPr/>
          <p:nvPr/>
        </p:nvSpPr>
        <p:spPr>
          <a:xfrm>
            <a:off x="8147160" y="12806280"/>
            <a:ext cx="8088840" cy="813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106" strike="noStrike" u="sng">
                <a:solidFill>
                  <a:srgbClr val="3465a4"/>
                </a:solidFill>
                <a:uFillTx/>
                <a:latin typeface="Kodchasan Bold"/>
                <a:ea typeface="Kodchasan Bold"/>
                <a:hlinkClick r:id="rId4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Urgency…"/>
          <p:cNvSpPr/>
          <p:nvPr/>
        </p:nvSpPr>
        <p:spPr>
          <a:xfrm>
            <a:off x="3866400" y="3177360"/>
            <a:ext cx="16177680" cy="8561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Urgency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Citizens’ Health and Welfare vs Private Profit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Deforestation = “Suburbanization” of Sussex County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Elimination of Wildlife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Ravages of Clear Cutting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00"/>
              </a:spcBef>
              <a:tabLst>
                <a:tab algn="l" pos="0"/>
              </a:tabLst>
            </a:pPr>
            <a:r>
              <a:rPr b="0" lang="en-US" sz="546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Flooding</a:t>
            </a:r>
            <a:endParaRPr b="0" lang="en-US" sz="54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categories of concern"/>
          <p:cNvSpPr/>
          <p:nvPr/>
        </p:nvSpPr>
        <p:spPr>
          <a:xfrm>
            <a:off x="4242600" y="-450720"/>
            <a:ext cx="15898320" cy="2806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en-US" sz="6300" spc="97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Primary Areas of concern, #10</a:t>
            </a:r>
            <a:endParaRPr b="0" lang="en-US" sz="6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SussexPreservationCoalition.org"/>
          <p:cNvSpPr/>
          <p:nvPr/>
        </p:nvSpPr>
        <p:spPr>
          <a:xfrm>
            <a:off x="8147160" y="12806280"/>
            <a:ext cx="8088840" cy="813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106" strike="noStrike" u="sng">
                <a:solidFill>
                  <a:srgbClr val="3465a4"/>
                </a:solidFill>
                <a:uFillTx/>
                <a:latin typeface="Kodchasan Bold"/>
                <a:ea typeface="Kodchasan Bold"/>
                <a:hlinkClick r:id="rId1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actoring in Delaware’s Geology…"/>
          <p:cNvSpPr/>
          <p:nvPr/>
        </p:nvSpPr>
        <p:spPr>
          <a:xfrm>
            <a:off x="5530320" y="3008880"/>
            <a:ext cx="14658840" cy="10005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Factoring in Delaware’s Geology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Comparison to Neighboring Jurisdictions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Regulations and Long-Range Planning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Big Picture Horticulture/Ecosystems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Standards’ Impact on the Environment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tabLst>
                <a:tab algn="l" pos="0"/>
              </a:tabLst>
            </a:pPr>
            <a:r>
              <a:rPr b="0" lang="en-US" sz="5880" spc="-1" strike="noStrike">
                <a:solidFill>
                  <a:srgbClr val="1a5c71"/>
                </a:solidFill>
                <a:latin typeface="Kodchasan Bold"/>
                <a:ea typeface="Kodchasan Bold"/>
              </a:rPr>
              <a:t>Climate Change</a:t>
            </a:r>
            <a:endParaRPr b="0" lang="en-US" sz="588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SussexPreservationCoalition.org"/>
          <p:cNvSpPr/>
          <p:nvPr/>
        </p:nvSpPr>
        <p:spPr>
          <a:xfrm>
            <a:off x="8147160" y="12744000"/>
            <a:ext cx="8088840" cy="813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106" strike="noStrike" u="sng">
                <a:solidFill>
                  <a:srgbClr val="3465a4"/>
                </a:solidFill>
                <a:uFillTx/>
                <a:latin typeface="Kodchasan Bold"/>
                <a:ea typeface="Kodchasan Bold"/>
                <a:hlinkClick r:id="rId1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ategories of concern"/>
          <p:cNvSpPr/>
          <p:nvPr/>
        </p:nvSpPr>
        <p:spPr>
          <a:xfrm>
            <a:off x="4242600" y="-86040"/>
            <a:ext cx="15898320" cy="2806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en-US" sz="6300" spc="97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Primary Areas of concern, #10</a:t>
            </a:r>
            <a:endParaRPr b="0" lang="en-US" sz="63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en-US" sz="3500" spc="52" strike="noStrike" cap="all">
                <a:solidFill>
                  <a:schemeClr val="accent6"/>
                </a:solidFill>
                <a:latin typeface="Kodchasan Bold"/>
                <a:ea typeface="Kodchasan Bold"/>
              </a:rPr>
              <a:t>Cont’d</a:t>
            </a:r>
            <a:endParaRPr b="0" lang="en-US" sz="3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089080" y="2345400"/>
            <a:ext cx="20205360" cy="2209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11000" spc="299" strike="noStrike" cap="all">
                <a:solidFill>
                  <a:srgbClr val="ffffff"/>
                </a:solidFill>
                <a:latin typeface="Kodchasan Bold"/>
                <a:ea typeface="Kodchasan Bold"/>
              </a:rPr>
              <a:t>what next?</a:t>
            </a:r>
            <a:endParaRPr b="0" lang="en-US" sz="11000" spc="-1" strike="noStrike">
              <a:solidFill>
                <a:srgbClr val="002c3a"/>
              </a:solidFill>
              <a:latin typeface="Graphik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2089080" y="4558680"/>
            <a:ext cx="20205360" cy="16142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en-US" sz="43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Full Results of the Survey will be Released Soon on the SPC Website</a:t>
            </a:r>
            <a:endParaRPr b="0" lang="en-US" sz="4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SussexPreservationCoalition.org"/>
          <p:cNvSpPr/>
          <p:nvPr/>
        </p:nvSpPr>
        <p:spPr>
          <a:xfrm>
            <a:off x="6946920" y="12238560"/>
            <a:ext cx="10489680" cy="7063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 fontScale="88000"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3600" spc="97" strike="noStrike" u="sng">
                <a:solidFill>
                  <a:srgbClr val="bbe33d"/>
                </a:solidFill>
                <a:uFillTx/>
                <a:latin typeface="Kodchasan Bold"/>
                <a:ea typeface="Kodchasan Bold"/>
                <a:hlinkClick r:id="rId1"/>
              </a:rPr>
              <a:t>SussexPreservationCoalition.org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The SPC Strongly Urges County Council to Consider These FIndings in the Forthcoming Workshop"/>
          <p:cNvSpPr/>
          <p:nvPr/>
        </p:nvSpPr>
        <p:spPr>
          <a:xfrm>
            <a:off x="2089080" y="6825240"/>
            <a:ext cx="20205360" cy="1614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41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The SPC </a:t>
            </a:r>
            <a:r>
              <a:rPr b="0" i="1" lang="en-US" sz="41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Strongly </a:t>
            </a:r>
            <a:r>
              <a:rPr b="0" lang="en-US" sz="4100" spc="97" strike="noStrike">
                <a:solidFill>
                  <a:schemeClr val="accent5"/>
                </a:solidFill>
                <a:latin typeface="Kodchasan Bold"/>
                <a:ea typeface="Kodchasan Bold"/>
              </a:rPr>
              <a:t>Urges County Council to Consider These FIndings in the Forthcoming Workshop</a:t>
            </a:r>
            <a:endParaRPr b="0" lang="en-US" sz="4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24_Briefing">
  <a:themeElements>
    <a:clrScheme name="24_Briefing">
      <a:dk1>
        <a:srgbClr val="002c3a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24_Briefing">
  <a:themeElements>
    <a:clrScheme name="24_Briefing">
      <a:dk1>
        <a:srgbClr val="002c3a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LibreOffice/7.5.4.2$MacOSX_X86_64 LibreOffice_project/36ccfdc35048b057fd9854c757a8b67ec53977b6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2023-09-11T20:27:42Z</dcterms:modified>
  <cp:revision>1</cp:revision>
  <dc:subject/>
  <dc:title/>
</cp:coreProperties>
</file>